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1.xml" ContentType="application/vnd.openxmlformats-officedocument.drawingml.chart+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7" r:id="rId3"/>
    <p:sldMasterId id="2147483699" r:id="rId4"/>
    <p:sldMasterId id="2147483711" r:id="rId5"/>
  </p:sldMasterIdLst>
  <p:notesMasterIdLst>
    <p:notesMasterId r:id="rId54"/>
  </p:notesMasterIdLst>
  <p:handoutMasterIdLst>
    <p:handoutMasterId r:id="rId55"/>
  </p:handoutMasterIdLst>
  <p:sldIdLst>
    <p:sldId id="1479" r:id="rId6"/>
    <p:sldId id="1437" r:id="rId7"/>
    <p:sldId id="1438" r:id="rId8"/>
    <p:sldId id="1519" r:id="rId9"/>
    <p:sldId id="1520" r:id="rId10"/>
    <p:sldId id="1521" r:id="rId11"/>
    <p:sldId id="1495" r:id="rId12"/>
    <p:sldId id="1496" r:id="rId13"/>
    <p:sldId id="1497" r:id="rId14"/>
    <p:sldId id="1472" r:id="rId15"/>
    <p:sldId id="1502" r:id="rId16"/>
    <p:sldId id="1503" r:id="rId17"/>
    <p:sldId id="1560" r:id="rId18"/>
    <p:sldId id="1553" r:id="rId19"/>
    <p:sldId id="1554" r:id="rId20"/>
    <p:sldId id="1555" r:id="rId21"/>
    <p:sldId id="1556" r:id="rId22"/>
    <p:sldId id="1557" r:id="rId23"/>
    <p:sldId id="1558" r:id="rId24"/>
    <p:sldId id="1559" r:id="rId25"/>
    <p:sldId id="1504" r:id="rId26"/>
    <p:sldId id="1505" r:id="rId27"/>
    <p:sldId id="1506" r:id="rId28"/>
    <p:sldId id="1507" r:id="rId29"/>
    <p:sldId id="1508" r:id="rId30"/>
    <p:sldId id="1562" r:id="rId31"/>
    <p:sldId id="1566" r:id="rId32"/>
    <p:sldId id="1567" r:id="rId33"/>
    <p:sldId id="1568" r:id="rId34"/>
    <p:sldId id="1569" r:id="rId35"/>
    <p:sldId id="1570" r:id="rId36"/>
    <p:sldId id="1571" r:id="rId37"/>
    <p:sldId id="1572" r:id="rId38"/>
    <p:sldId id="1573" r:id="rId39"/>
    <p:sldId id="1565" r:id="rId40"/>
    <p:sldId id="1561" r:id="rId41"/>
    <p:sldId id="1516" r:id="rId42"/>
    <p:sldId id="1563" r:id="rId43"/>
    <p:sldId id="1483" r:id="rId44"/>
    <p:sldId id="1518" r:id="rId45"/>
    <p:sldId id="1517" r:id="rId46"/>
    <p:sldId id="1564" r:id="rId47"/>
    <p:sldId id="1480" r:id="rId48"/>
    <p:sldId id="1481" r:id="rId49"/>
    <p:sldId id="1494" r:id="rId50"/>
    <p:sldId id="1509" r:id="rId51"/>
    <p:sldId id="1487" r:id="rId52"/>
    <p:sldId id="1488" r:id="rId53"/>
  </p:sldIdLst>
  <p:sldSz cx="9144000" cy="6858000" type="screen4x3"/>
  <p:notesSz cx="7010400" cy="92964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owitz, Philip" initials="PB" lastIdx="16" clrIdx="0"/>
  <p:cmAuthor id="1" name="Hartwig, Alan" initials="AH" lastIdx="7" clrIdx="1"/>
  <p:cmAuthor id="2" name="Deloitte" initials="D" lastIdx="9" clrIdx="2"/>
  <p:cmAuthor id="3" name="Parekh, Mehul" initials="MP" lastIdx="4" clrIdx="3"/>
  <p:cmAuthor id="4" name="Sweeney, Leonard H" initials="SLH"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6699FF"/>
    <a:srgbClr val="3399FF"/>
    <a:srgbClr val="C0C0C0"/>
    <a:srgbClr val="080808"/>
    <a:srgbClr val="008000"/>
    <a:srgbClr val="D5DDED"/>
    <a:srgbClr val="D2DBEC"/>
    <a:srgbClr val="EDF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793" autoAdjust="0"/>
    <p:restoredTop sz="78219" autoAdjust="0"/>
  </p:normalViewPr>
  <p:slideViewPr>
    <p:cSldViewPr snapToGrid="0">
      <p:cViewPr>
        <p:scale>
          <a:sx n="93" d="100"/>
          <a:sy n="93" d="100"/>
        </p:scale>
        <p:origin x="-492"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32664"/>
    </p:cViewPr>
  </p:sorterViewPr>
  <p:notesViewPr>
    <p:cSldViewPr snapToGrid="0">
      <p:cViewPr>
        <p:scale>
          <a:sx n="100" d="100"/>
          <a:sy n="100" d="100"/>
        </p:scale>
        <p:origin x="-1500" y="-60"/>
      </p:cViewPr>
      <p:guideLst>
        <p:guide orient="horz" pos="2927"/>
        <p:guide pos="220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88987559540883"/>
          <c:y val="0.20180247142989874"/>
          <c:w val="0.46582868267941835"/>
          <c:h val="0.79819752857010129"/>
        </c:manualLayout>
      </c:layout>
      <c:pieChart>
        <c:varyColors val="1"/>
        <c:ser>
          <c:idx val="0"/>
          <c:order val="0"/>
          <c:tx>
            <c:strRef>
              <c:f>Sheet1!$B$1</c:f>
              <c:strCache>
                <c:ptCount val="1"/>
                <c:pt idx="0">
                  <c:v>Sales</c:v>
                </c:pt>
              </c:strCache>
            </c:strRef>
          </c:tx>
          <c:explosion val="25"/>
          <c:dLbls>
            <c:dLbl>
              <c:idx val="0"/>
              <c:layout>
                <c:manualLayout>
                  <c:x val="-4.6044040521489263E-2"/>
                  <c:y val="0.11694953178954637"/>
                </c:manualLayout>
              </c:layout>
              <c:tx>
                <c:rich>
                  <a:bodyPr/>
                  <a:lstStyle/>
                  <a:p>
                    <a:r>
                      <a:rPr lang="en-US" sz="1400" b="1" baseline="0" dirty="0" smtClean="0">
                        <a:latin typeface="Tahoma" pitchFamily="34" charset="0"/>
                        <a:ea typeface="Tahoma" pitchFamily="34" charset="0"/>
                        <a:cs typeface="Tahoma" pitchFamily="34" charset="0"/>
                      </a:rPr>
                      <a:t>Building Level Data,</a:t>
                    </a:r>
                    <a:r>
                      <a:rPr lang="en-US" sz="1400" b="1" dirty="0">
                        <a:latin typeface="Tahoma" pitchFamily="34" charset="0"/>
                        <a:ea typeface="Tahoma" pitchFamily="34" charset="0"/>
                        <a:cs typeface="Tahoma" pitchFamily="34" charset="0"/>
                      </a:rPr>
                      <a:t>
15%</a:t>
                    </a:r>
                  </a:p>
                </c:rich>
              </c:tx>
              <c:showLegendKey val="0"/>
              <c:showVal val="0"/>
              <c:showCatName val="1"/>
              <c:showSerName val="0"/>
              <c:showPercent val="1"/>
              <c:showBubbleSize val="0"/>
            </c:dLbl>
            <c:dLbl>
              <c:idx val="1"/>
              <c:layout>
                <c:manualLayout>
                  <c:x val="-6.2740834570192305E-2"/>
                  <c:y val="4.2133443140454342E-2"/>
                </c:manualLayout>
              </c:layout>
              <c:tx>
                <c:rich>
                  <a:bodyPr/>
                  <a:lstStyle/>
                  <a:p>
                    <a:r>
                      <a:rPr lang="en-US" sz="1200" b="1" dirty="0"/>
                      <a:t>Correlation between Teacher PVAAS scores </a:t>
                    </a:r>
                    <a:r>
                      <a:rPr lang="en-US" sz="1200" b="1" dirty="0" smtClean="0"/>
                      <a:t>and Teacher Danielson rating</a:t>
                    </a:r>
                    <a:r>
                      <a:rPr lang="en-US" sz="1200" b="1" dirty="0"/>
                      <a:t>
15%</a:t>
                    </a:r>
                  </a:p>
                </c:rich>
              </c:tx>
              <c:showLegendKey val="0"/>
              <c:showVal val="0"/>
              <c:showCatName val="1"/>
              <c:showSerName val="0"/>
              <c:showPercent val="1"/>
              <c:showBubbleSize val="0"/>
            </c:dLbl>
            <c:dLbl>
              <c:idx val="2"/>
              <c:layout>
                <c:manualLayout>
                  <c:x val="2.9156102832230586E-2"/>
                  <c:y val="-2.622918644688383E-2"/>
                </c:manualLayout>
              </c:layout>
              <c:tx>
                <c:rich>
                  <a:bodyPr/>
                  <a:lstStyle/>
                  <a:p>
                    <a:r>
                      <a:rPr lang="en-US" sz="1400" b="1" dirty="0" smtClean="0"/>
                      <a:t>Elective Data</a:t>
                    </a:r>
                    <a:r>
                      <a:rPr lang="en-US" sz="1400" b="1" dirty="0"/>
                      <a:t>
20%</a:t>
                    </a:r>
                  </a:p>
                </c:rich>
              </c:tx>
              <c:showLegendKey val="0"/>
              <c:showVal val="0"/>
              <c:showCatName val="1"/>
              <c:showSerName val="0"/>
              <c:showPercent val="1"/>
              <c:showBubbleSize val="0"/>
            </c:dLbl>
            <c:dLbl>
              <c:idx val="3"/>
              <c:layout/>
              <c:tx>
                <c:rich>
                  <a:bodyPr/>
                  <a:lstStyle/>
                  <a:p>
                    <a:r>
                      <a:rPr lang="en-US" sz="1400" b="1" dirty="0" smtClean="0">
                        <a:latin typeface="Tahoma" pitchFamily="34" charset="0"/>
                        <a:ea typeface="Tahoma" pitchFamily="34" charset="0"/>
                        <a:cs typeface="Tahoma" pitchFamily="34" charset="0"/>
                      </a:rPr>
                      <a:t>Observation/ Evidence</a:t>
                    </a:r>
                    <a:r>
                      <a:rPr lang="en-US" sz="1400" b="1" dirty="0">
                        <a:latin typeface="Tahoma" pitchFamily="34" charset="0"/>
                        <a:ea typeface="Tahoma" pitchFamily="34" charset="0"/>
                        <a:cs typeface="Tahoma" pitchFamily="34" charset="0"/>
                      </a:rPr>
                      <a:t>
50%</a:t>
                    </a:r>
                  </a:p>
                </c:rich>
              </c:tx>
              <c:showLegendKey val="0"/>
              <c:showVal val="0"/>
              <c:showCatName val="1"/>
              <c:showSerName val="0"/>
              <c:showPercent val="1"/>
              <c:showBubbleSize val="0"/>
            </c:dLbl>
            <c:txPr>
              <a:bodyPr/>
              <a:lstStyle/>
              <a:p>
                <a:pPr>
                  <a:defRPr sz="1400" b="1">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Sheet1!$A$2:$A$5</c:f>
              <c:strCache>
                <c:ptCount val="4"/>
                <c:pt idx="0">
                  <c:v>Building Level Data</c:v>
                </c:pt>
                <c:pt idx="1">
                  <c:v>Correlation between Teacher PVAAS scores   and</c:v>
                </c:pt>
                <c:pt idx="3">
                  <c:v>Practice</c:v>
                </c:pt>
              </c:strCache>
            </c:strRef>
          </c:cat>
          <c:val>
            <c:numRef>
              <c:f>Sheet1!$B$2:$B$5</c:f>
              <c:numCache>
                <c:formatCode>0%</c:formatCode>
                <c:ptCount val="4"/>
                <c:pt idx="0">
                  <c:v>0.15</c:v>
                </c:pt>
                <c:pt idx="1">
                  <c:v>0.15</c:v>
                </c:pt>
                <c:pt idx="2">
                  <c:v>0.2</c:v>
                </c:pt>
                <c:pt idx="3">
                  <c:v>0.5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59F4AF-7EB3-46AB-8206-4C1A07A07440}"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4DDA7704-211A-4F02-B545-8FF553C4FA72}">
      <dgm:prSet phldrT="[Text]"/>
      <dgm:spPr/>
      <dgm:t>
        <a:bodyPr/>
        <a:lstStyle/>
        <a:p>
          <a:r>
            <a:rPr lang="en-US" dirty="0" smtClean="0"/>
            <a:t>Class size</a:t>
          </a:r>
          <a:endParaRPr lang="en-US" dirty="0"/>
        </a:p>
      </dgm:t>
    </dgm:pt>
    <dgm:pt modelId="{5382F935-B10F-4AB6-9775-0BF62E3F1A46}" type="parTrans" cxnId="{D84F68A0-6FB0-470D-A8C3-E018775E63A1}">
      <dgm:prSet/>
      <dgm:spPr/>
      <dgm:t>
        <a:bodyPr/>
        <a:lstStyle/>
        <a:p>
          <a:endParaRPr lang="en-US"/>
        </a:p>
      </dgm:t>
    </dgm:pt>
    <dgm:pt modelId="{623D9E47-FFB8-45CF-A593-81F460E5F9EA}" type="sibTrans" cxnId="{D84F68A0-6FB0-470D-A8C3-E018775E63A1}">
      <dgm:prSet/>
      <dgm:spPr/>
      <dgm:t>
        <a:bodyPr/>
        <a:lstStyle/>
        <a:p>
          <a:endParaRPr lang="en-US"/>
        </a:p>
      </dgm:t>
    </dgm:pt>
    <dgm:pt modelId="{B022EC20-4DE7-494C-B7B0-6AF1181DA332}">
      <dgm:prSet phldrT="[Text]"/>
      <dgm:spPr/>
      <dgm:t>
        <a:bodyPr/>
        <a:lstStyle/>
        <a:p>
          <a:r>
            <a:rPr lang="en-US" dirty="0" smtClean="0"/>
            <a:t>Teacher experience</a:t>
          </a:r>
          <a:endParaRPr lang="en-US" dirty="0"/>
        </a:p>
      </dgm:t>
    </dgm:pt>
    <dgm:pt modelId="{2F2F62DF-C1DA-4A39-8FDE-464BBA343392}" type="parTrans" cxnId="{9804A5D1-18B9-4A7B-A1AE-63986FD6E6B9}">
      <dgm:prSet/>
      <dgm:spPr/>
      <dgm:t>
        <a:bodyPr/>
        <a:lstStyle/>
        <a:p>
          <a:endParaRPr lang="en-US"/>
        </a:p>
      </dgm:t>
    </dgm:pt>
    <dgm:pt modelId="{ADCB2D4E-2177-4AA7-8F29-9BB4C1327A80}" type="sibTrans" cxnId="{9804A5D1-18B9-4A7B-A1AE-63986FD6E6B9}">
      <dgm:prSet/>
      <dgm:spPr/>
      <dgm:t>
        <a:bodyPr/>
        <a:lstStyle/>
        <a:p>
          <a:endParaRPr lang="en-US"/>
        </a:p>
      </dgm:t>
    </dgm:pt>
    <dgm:pt modelId="{E593C436-08A9-44C8-BFF4-40F86A9601EA}">
      <dgm:prSet phldrT="[Text]"/>
      <dgm:spPr/>
      <dgm:t>
        <a:bodyPr/>
        <a:lstStyle/>
        <a:p>
          <a:r>
            <a:rPr lang="en-US" dirty="0" smtClean="0"/>
            <a:t>Rigorous testing</a:t>
          </a:r>
          <a:endParaRPr lang="en-US" dirty="0"/>
        </a:p>
      </dgm:t>
    </dgm:pt>
    <dgm:pt modelId="{417FD8A2-6F6E-4685-B46C-DC0A472ED398}" type="parTrans" cxnId="{98F10FE3-AFB4-4302-8EC3-2FADC84AF87E}">
      <dgm:prSet/>
      <dgm:spPr/>
      <dgm:t>
        <a:bodyPr/>
        <a:lstStyle/>
        <a:p>
          <a:endParaRPr lang="en-US"/>
        </a:p>
      </dgm:t>
    </dgm:pt>
    <dgm:pt modelId="{1CEA0249-E4A2-4E22-9C17-265C596F2730}" type="sibTrans" cxnId="{98F10FE3-AFB4-4302-8EC3-2FADC84AF87E}">
      <dgm:prSet/>
      <dgm:spPr/>
      <dgm:t>
        <a:bodyPr/>
        <a:lstStyle/>
        <a:p>
          <a:endParaRPr lang="en-US"/>
        </a:p>
      </dgm:t>
    </dgm:pt>
    <dgm:pt modelId="{55408996-E278-4F6F-9C29-1EC0829BC62A}">
      <dgm:prSet phldrT="[Text]"/>
      <dgm:spPr/>
      <dgm:t>
        <a:bodyPr/>
        <a:lstStyle/>
        <a:p>
          <a:r>
            <a:rPr lang="en-US" dirty="0" smtClean="0"/>
            <a:t>The how of teaching</a:t>
          </a:r>
          <a:endParaRPr lang="en-US" dirty="0"/>
        </a:p>
      </dgm:t>
    </dgm:pt>
    <dgm:pt modelId="{590653F2-C885-4BD7-82CE-FEB9B9F1CA84}" type="parTrans" cxnId="{F6840F51-956C-4EAA-93CD-5F0624D9D2A5}">
      <dgm:prSet/>
      <dgm:spPr/>
      <dgm:t>
        <a:bodyPr/>
        <a:lstStyle/>
        <a:p>
          <a:endParaRPr lang="en-US"/>
        </a:p>
      </dgm:t>
    </dgm:pt>
    <dgm:pt modelId="{2A724D0D-7AF1-4BE8-9CC9-13F604984372}" type="sibTrans" cxnId="{F6840F51-956C-4EAA-93CD-5F0624D9D2A5}">
      <dgm:prSet/>
      <dgm:spPr/>
      <dgm:t>
        <a:bodyPr/>
        <a:lstStyle/>
        <a:p>
          <a:endParaRPr lang="en-US"/>
        </a:p>
      </dgm:t>
    </dgm:pt>
    <dgm:pt modelId="{7A6F2940-2E08-49EA-A70B-558E0346F7A4}" type="pres">
      <dgm:prSet presAssocID="{4A59F4AF-7EB3-46AB-8206-4C1A07A07440}" presName="Name0" presStyleCnt="0">
        <dgm:presLayoutVars>
          <dgm:chMax val="7"/>
          <dgm:resizeHandles val="exact"/>
        </dgm:presLayoutVars>
      </dgm:prSet>
      <dgm:spPr/>
      <dgm:t>
        <a:bodyPr/>
        <a:lstStyle/>
        <a:p>
          <a:endParaRPr lang="en-US"/>
        </a:p>
      </dgm:t>
    </dgm:pt>
    <dgm:pt modelId="{F2B9FDCE-EA22-4BA4-A206-65C4D0C1B986}" type="pres">
      <dgm:prSet presAssocID="{4A59F4AF-7EB3-46AB-8206-4C1A07A07440}" presName="comp1" presStyleCnt="0"/>
      <dgm:spPr/>
    </dgm:pt>
    <dgm:pt modelId="{783C68DA-43AA-4077-8967-7CA58A355185}" type="pres">
      <dgm:prSet presAssocID="{4A59F4AF-7EB3-46AB-8206-4C1A07A07440}" presName="circle1" presStyleLbl="node1" presStyleIdx="0" presStyleCnt="4"/>
      <dgm:spPr/>
      <dgm:t>
        <a:bodyPr/>
        <a:lstStyle/>
        <a:p>
          <a:endParaRPr lang="en-US"/>
        </a:p>
      </dgm:t>
    </dgm:pt>
    <dgm:pt modelId="{20270984-1165-43DA-91C3-B082790CAE4C}" type="pres">
      <dgm:prSet presAssocID="{4A59F4AF-7EB3-46AB-8206-4C1A07A07440}" presName="c1text" presStyleLbl="node1" presStyleIdx="0" presStyleCnt="4">
        <dgm:presLayoutVars>
          <dgm:bulletEnabled val="1"/>
        </dgm:presLayoutVars>
      </dgm:prSet>
      <dgm:spPr/>
      <dgm:t>
        <a:bodyPr/>
        <a:lstStyle/>
        <a:p>
          <a:endParaRPr lang="en-US"/>
        </a:p>
      </dgm:t>
    </dgm:pt>
    <dgm:pt modelId="{95B0F17B-133C-43DA-A130-1051F82ADDE8}" type="pres">
      <dgm:prSet presAssocID="{4A59F4AF-7EB3-46AB-8206-4C1A07A07440}" presName="comp2" presStyleCnt="0"/>
      <dgm:spPr/>
    </dgm:pt>
    <dgm:pt modelId="{B3E93F1D-CBE9-42C8-90E6-08033A5CFD22}" type="pres">
      <dgm:prSet presAssocID="{4A59F4AF-7EB3-46AB-8206-4C1A07A07440}" presName="circle2" presStyleLbl="node1" presStyleIdx="1" presStyleCnt="4"/>
      <dgm:spPr/>
      <dgm:t>
        <a:bodyPr/>
        <a:lstStyle/>
        <a:p>
          <a:endParaRPr lang="en-US"/>
        </a:p>
      </dgm:t>
    </dgm:pt>
    <dgm:pt modelId="{E7CC6E98-B8EC-443A-A529-5076D2C9F2B2}" type="pres">
      <dgm:prSet presAssocID="{4A59F4AF-7EB3-46AB-8206-4C1A07A07440}" presName="c2text" presStyleLbl="node1" presStyleIdx="1" presStyleCnt="4">
        <dgm:presLayoutVars>
          <dgm:bulletEnabled val="1"/>
        </dgm:presLayoutVars>
      </dgm:prSet>
      <dgm:spPr/>
      <dgm:t>
        <a:bodyPr/>
        <a:lstStyle/>
        <a:p>
          <a:endParaRPr lang="en-US"/>
        </a:p>
      </dgm:t>
    </dgm:pt>
    <dgm:pt modelId="{BE6B0649-3B10-41DA-B499-B9B703512809}" type="pres">
      <dgm:prSet presAssocID="{4A59F4AF-7EB3-46AB-8206-4C1A07A07440}" presName="comp3" presStyleCnt="0"/>
      <dgm:spPr/>
    </dgm:pt>
    <dgm:pt modelId="{39AE816E-68B6-49BD-943D-554BF95C5197}" type="pres">
      <dgm:prSet presAssocID="{4A59F4AF-7EB3-46AB-8206-4C1A07A07440}" presName="circle3" presStyleLbl="node1" presStyleIdx="2" presStyleCnt="4" custScaleY="97917"/>
      <dgm:spPr/>
      <dgm:t>
        <a:bodyPr/>
        <a:lstStyle/>
        <a:p>
          <a:endParaRPr lang="en-US"/>
        </a:p>
      </dgm:t>
    </dgm:pt>
    <dgm:pt modelId="{A83346B3-AF44-4F53-A380-F7AC267F8DD0}" type="pres">
      <dgm:prSet presAssocID="{4A59F4AF-7EB3-46AB-8206-4C1A07A07440}" presName="c3text" presStyleLbl="node1" presStyleIdx="2" presStyleCnt="4">
        <dgm:presLayoutVars>
          <dgm:bulletEnabled val="1"/>
        </dgm:presLayoutVars>
      </dgm:prSet>
      <dgm:spPr/>
      <dgm:t>
        <a:bodyPr/>
        <a:lstStyle/>
        <a:p>
          <a:endParaRPr lang="en-US"/>
        </a:p>
      </dgm:t>
    </dgm:pt>
    <dgm:pt modelId="{98951715-D985-4616-B84C-18A17469A903}" type="pres">
      <dgm:prSet presAssocID="{4A59F4AF-7EB3-46AB-8206-4C1A07A07440}" presName="comp4" presStyleCnt="0"/>
      <dgm:spPr/>
    </dgm:pt>
    <dgm:pt modelId="{D3CA444A-E834-4ED8-A766-115E4931F143}" type="pres">
      <dgm:prSet presAssocID="{4A59F4AF-7EB3-46AB-8206-4C1A07A07440}" presName="circle4" presStyleLbl="node1" presStyleIdx="3" presStyleCnt="4"/>
      <dgm:spPr/>
      <dgm:t>
        <a:bodyPr/>
        <a:lstStyle/>
        <a:p>
          <a:endParaRPr lang="en-US"/>
        </a:p>
      </dgm:t>
    </dgm:pt>
    <dgm:pt modelId="{FA9CDBC1-DDE0-4847-83A5-9B366E07AE1B}" type="pres">
      <dgm:prSet presAssocID="{4A59F4AF-7EB3-46AB-8206-4C1A07A07440}" presName="c4text" presStyleLbl="node1" presStyleIdx="3" presStyleCnt="4">
        <dgm:presLayoutVars>
          <dgm:bulletEnabled val="1"/>
        </dgm:presLayoutVars>
      </dgm:prSet>
      <dgm:spPr/>
      <dgm:t>
        <a:bodyPr/>
        <a:lstStyle/>
        <a:p>
          <a:endParaRPr lang="en-US"/>
        </a:p>
      </dgm:t>
    </dgm:pt>
  </dgm:ptLst>
  <dgm:cxnLst>
    <dgm:cxn modelId="{D84F68A0-6FB0-470D-A8C3-E018775E63A1}" srcId="{4A59F4AF-7EB3-46AB-8206-4C1A07A07440}" destId="{4DDA7704-211A-4F02-B545-8FF553C4FA72}" srcOrd="0" destOrd="0" parTransId="{5382F935-B10F-4AB6-9775-0BF62E3F1A46}" sibTransId="{623D9E47-FFB8-45CF-A593-81F460E5F9EA}"/>
    <dgm:cxn modelId="{6DFE4732-EDEC-4C0A-B9D4-5C835E275A46}" type="presOf" srcId="{4DDA7704-211A-4F02-B545-8FF553C4FA72}" destId="{783C68DA-43AA-4077-8967-7CA58A355185}" srcOrd="0" destOrd="0" presId="urn:microsoft.com/office/officeart/2005/8/layout/venn2"/>
    <dgm:cxn modelId="{9804A5D1-18B9-4A7B-A1AE-63986FD6E6B9}" srcId="{4A59F4AF-7EB3-46AB-8206-4C1A07A07440}" destId="{B022EC20-4DE7-494C-B7B0-6AF1181DA332}" srcOrd="1" destOrd="0" parTransId="{2F2F62DF-C1DA-4A39-8FDE-464BBA343392}" sibTransId="{ADCB2D4E-2177-4AA7-8F29-9BB4C1327A80}"/>
    <dgm:cxn modelId="{3BC133F5-552A-4151-B925-5F500228BAD4}" type="presOf" srcId="{4DDA7704-211A-4F02-B545-8FF553C4FA72}" destId="{20270984-1165-43DA-91C3-B082790CAE4C}" srcOrd="1" destOrd="0" presId="urn:microsoft.com/office/officeart/2005/8/layout/venn2"/>
    <dgm:cxn modelId="{B1FD7D45-4E50-4A00-9520-B5DCA3CA012A}" type="presOf" srcId="{E593C436-08A9-44C8-BFF4-40F86A9601EA}" destId="{A83346B3-AF44-4F53-A380-F7AC267F8DD0}" srcOrd="1" destOrd="0" presId="urn:microsoft.com/office/officeart/2005/8/layout/venn2"/>
    <dgm:cxn modelId="{9A73FCDB-EBF3-434C-BB64-071D48726C47}" type="presOf" srcId="{55408996-E278-4F6F-9C29-1EC0829BC62A}" destId="{D3CA444A-E834-4ED8-A766-115E4931F143}" srcOrd="0" destOrd="0" presId="urn:microsoft.com/office/officeart/2005/8/layout/venn2"/>
    <dgm:cxn modelId="{CE965247-85C3-49E5-B3F3-6B803764939E}" type="presOf" srcId="{B022EC20-4DE7-494C-B7B0-6AF1181DA332}" destId="{B3E93F1D-CBE9-42C8-90E6-08033A5CFD22}" srcOrd="0" destOrd="0" presId="urn:microsoft.com/office/officeart/2005/8/layout/venn2"/>
    <dgm:cxn modelId="{70C1DEF9-A3B5-4249-ADCD-80B674A8D6F9}" type="presOf" srcId="{55408996-E278-4F6F-9C29-1EC0829BC62A}" destId="{FA9CDBC1-DDE0-4847-83A5-9B366E07AE1B}" srcOrd="1" destOrd="0" presId="urn:microsoft.com/office/officeart/2005/8/layout/venn2"/>
    <dgm:cxn modelId="{F6840F51-956C-4EAA-93CD-5F0624D9D2A5}" srcId="{4A59F4AF-7EB3-46AB-8206-4C1A07A07440}" destId="{55408996-E278-4F6F-9C29-1EC0829BC62A}" srcOrd="3" destOrd="0" parTransId="{590653F2-C885-4BD7-82CE-FEB9B9F1CA84}" sibTransId="{2A724D0D-7AF1-4BE8-9CC9-13F604984372}"/>
    <dgm:cxn modelId="{98F10FE3-AFB4-4302-8EC3-2FADC84AF87E}" srcId="{4A59F4AF-7EB3-46AB-8206-4C1A07A07440}" destId="{E593C436-08A9-44C8-BFF4-40F86A9601EA}" srcOrd="2" destOrd="0" parTransId="{417FD8A2-6F6E-4685-B46C-DC0A472ED398}" sibTransId="{1CEA0249-E4A2-4E22-9C17-265C596F2730}"/>
    <dgm:cxn modelId="{57BF03B9-0CE3-43A8-BA01-5E0A837B1AA7}" type="presOf" srcId="{E593C436-08A9-44C8-BFF4-40F86A9601EA}" destId="{39AE816E-68B6-49BD-943D-554BF95C5197}" srcOrd="0" destOrd="0" presId="urn:microsoft.com/office/officeart/2005/8/layout/venn2"/>
    <dgm:cxn modelId="{ADFC0928-313F-4AEE-A201-E95772569F4D}" type="presOf" srcId="{4A59F4AF-7EB3-46AB-8206-4C1A07A07440}" destId="{7A6F2940-2E08-49EA-A70B-558E0346F7A4}" srcOrd="0" destOrd="0" presId="urn:microsoft.com/office/officeart/2005/8/layout/venn2"/>
    <dgm:cxn modelId="{E1BA9B4B-9E35-474D-A45E-D8FFF5B18D81}" type="presOf" srcId="{B022EC20-4DE7-494C-B7B0-6AF1181DA332}" destId="{E7CC6E98-B8EC-443A-A529-5076D2C9F2B2}" srcOrd="1" destOrd="0" presId="urn:microsoft.com/office/officeart/2005/8/layout/venn2"/>
    <dgm:cxn modelId="{779647F5-9A77-4153-85E0-5077D77287BC}" type="presParOf" srcId="{7A6F2940-2E08-49EA-A70B-558E0346F7A4}" destId="{F2B9FDCE-EA22-4BA4-A206-65C4D0C1B986}" srcOrd="0" destOrd="0" presId="urn:microsoft.com/office/officeart/2005/8/layout/venn2"/>
    <dgm:cxn modelId="{1929BB50-27D1-4B4F-AD87-D0EAA5EBD21B}" type="presParOf" srcId="{F2B9FDCE-EA22-4BA4-A206-65C4D0C1B986}" destId="{783C68DA-43AA-4077-8967-7CA58A355185}" srcOrd="0" destOrd="0" presId="urn:microsoft.com/office/officeart/2005/8/layout/venn2"/>
    <dgm:cxn modelId="{9B8931C3-20DC-4552-A631-D28C349AE6A4}" type="presParOf" srcId="{F2B9FDCE-EA22-4BA4-A206-65C4D0C1B986}" destId="{20270984-1165-43DA-91C3-B082790CAE4C}" srcOrd="1" destOrd="0" presId="urn:microsoft.com/office/officeart/2005/8/layout/venn2"/>
    <dgm:cxn modelId="{5D16D09F-287C-49ED-8EDA-FD56FC277177}" type="presParOf" srcId="{7A6F2940-2E08-49EA-A70B-558E0346F7A4}" destId="{95B0F17B-133C-43DA-A130-1051F82ADDE8}" srcOrd="1" destOrd="0" presId="urn:microsoft.com/office/officeart/2005/8/layout/venn2"/>
    <dgm:cxn modelId="{5E5139F9-1F89-4F89-93D0-6C6611B0875B}" type="presParOf" srcId="{95B0F17B-133C-43DA-A130-1051F82ADDE8}" destId="{B3E93F1D-CBE9-42C8-90E6-08033A5CFD22}" srcOrd="0" destOrd="0" presId="urn:microsoft.com/office/officeart/2005/8/layout/venn2"/>
    <dgm:cxn modelId="{83468644-06EF-48E4-9DBD-C3DB89AF7738}" type="presParOf" srcId="{95B0F17B-133C-43DA-A130-1051F82ADDE8}" destId="{E7CC6E98-B8EC-443A-A529-5076D2C9F2B2}" srcOrd="1" destOrd="0" presId="urn:microsoft.com/office/officeart/2005/8/layout/venn2"/>
    <dgm:cxn modelId="{172CF507-9CC1-4D5E-8C26-FBF59156FA65}" type="presParOf" srcId="{7A6F2940-2E08-49EA-A70B-558E0346F7A4}" destId="{BE6B0649-3B10-41DA-B499-B9B703512809}" srcOrd="2" destOrd="0" presId="urn:microsoft.com/office/officeart/2005/8/layout/venn2"/>
    <dgm:cxn modelId="{A0685C96-1C09-4A85-B280-A575DE95AE3D}" type="presParOf" srcId="{BE6B0649-3B10-41DA-B499-B9B703512809}" destId="{39AE816E-68B6-49BD-943D-554BF95C5197}" srcOrd="0" destOrd="0" presId="urn:microsoft.com/office/officeart/2005/8/layout/venn2"/>
    <dgm:cxn modelId="{B0819A08-ED9C-45AE-AF04-C6BA31D679D1}" type="presParOf" srcId="{BE6B0649-3B10-41DA-B499-B9B703512809}" destId="{A83346B3-AF44-4F53-A380-F7AC267F8DD0}" srcOrd="1" destOrd="0" presId="urn:microsoft.com/office/officeart/2005/8/layout/venn2"/>
    <dgm:cxn modelId="{A0E29D77-7820-4603-B687-2A14B9BF6774}" type="presParOf" srcId="{7A6F2940-2E08-49EA-A70B-558E0346F7A4}" destId="{98951715-D985-4616-B84C-18A17469A903}" srcOrd="3" destOrd="0" presId="urn:microsoft.com/office/officeart/2005/8/layout/venn2"/>
    <dgm:cxn modelId="{B1C90ADE-69C3-4CC7-81BB-E3A532F63DBA}" type="presParOf" srcId="{98951715-D985-4616-B84C-18A17469A903}" destId="{D3CA444A-E834-4ED8-A766-115E4931F143}" srcOrd="0" destOrd="0" presId="urn:microsoft.com/office/officeart/2005/8/layout/venn2"/>
    <dgm:cxn modelId="{690A3023-9493-4A9F-BFAC-32EF23E886DA}" type="presParOf" srcId="{98951715-D985-4616-B84C-18A17469A903}" destId="{FA9CDBC1-DDE0-4847-83A5-9B366E07AE1B}"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42E577-A4B0-467C-A000-EAC66D955535}"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8CE249CF-E575-494E-8E84-0A0DB88ED956}">
      <dgm:prSet phldrT="[Text]" custT="1"/>
      <dgm:spPr/>
      <dgm:t>
        <a:bodyPr/>
        <a:lstStyle/>
        <a:p>
          <a:endParaRPr lang="en-US" sz="1800" dirty="0" smtClean="0"/>
        </a:p>
        <a:p>
          <a:r>
            <a:rPr lang="en-US" sz="1800" dirty="0" smtClean="0"/>
            <a:t>Framework for Leadership</a:t>
          </a:r>
          <a:endParaRPr lang="en-US" sz="1800" dirty="0"/>
        </a:p>
      </dgm:t>
    </dgm:pt>
    <dgm:pt modelId="{1840690A-FAB6-47E7-8E6F-4BCC79BBA160}" type="parTrans" cxnId="{52732339-38BE-4A38-8F95-124709F30E59}">
      <dgm:prSet/>
      <dgm:spPr/>
      <dgm:t>
        <a:bodyPr/>
        <a:lstStyle/>
        <a:p>
          <a:endParaRPr lang="en-US"/>
        </a:p>
      </dgm:t>
    </dgm:pt>
    <dgm:pt modelId="{E5BDAA1E-C45F-416A-BFDF-B3D292C325DD}" type="sibTrans" cxnId="{52732339-38BE-4A38-8F95-124709F30E59}">
      <dgm:prSet/>
      <dgm:spPr/>
      <dgm:t>
        <a:bodyPr/>
        <a:lstStyle/>
        <a:p>
          <a:endParaRPr lang="en-US"/>
        </a:p>
      </dgm:t>
    </dgm:pt>
    <dgm:pt modelId="{F1E5DD7A-A22E-4CFC-BE8A-BC831CE3EA6D}">
      <dgm:prSet phldrT="[Text]"/>
      <dgm:spPr/>
      <dgm:t>
        <a:bodyPr/>
        <a:lstStyle/>
        <a:p>
          <a:r>
            <a:rPr lang="en-US" dirty="0" smtClean="0"/>
            <a:t>Danielson Framework for Teaching</a:t>
          </a:r>
          <a:endParaRPr lang="en-US" dirty="0"/>
        </a:p>
      </dgm:t>
    </dgm:pt>
    <dgm:pt modelId="{C039F0C4-FD76-4AFA-ABA6-AA17202F4987}" type="parTrans" cxnId="{8330C1F9-BD4C-407E-B340-890324FE8BC0}">
      <dgm:prSet/>
      <dgm:spPr/>
      <dgm:t>
        <a:bodyPr/>
        <a:lstStyle/>
        <a:p>
          <a:endParaRPr lang="en-US"/>
        </a:p>
      </dgm:t>
    </dgm:pt>
    <dgm:pt modelId="{328CF18C-2ABD-4D6B-AAC7-06AF2F787BBE}" type="sibTrans" cxnId="{8330C1F9-BD4C-407E-B340-890324FE8BC0}">
      <dgm:prSet/>
      <dgm:spPr/>
      <dgm:t>
        <a:bodyPr/>
        <a:lstStyle/>
        <a:p>
          <a:endParaRPr lang="en-US"/>
        </a:p>
      </dgm:t>
    </dgm:pt>
    <dgm:pt modelId="{5BDCA516-AAEE-46DA-979A-723AF62EC2D2}">
      <dgm:prSet phldrT="[Text]" custT="1"/>
      <dgm:spPr/>
      <dgm:t>
        <a:bodyPr/>
        <a:lstStyle/>
        <a:p>
          <a:r>
            <a:rPr lang="en-US" sz="2000" dirty="0" smtClean="0"/>
            <a:t>Vision</a:t>
          </a:r>
        </a:p>
        <a:p>
          <a:r>
            <a:rPr lang="en-US" sz="2000" dirty="0" smtClean="0"/>
            <a:t>Common Standards</a:t>
          </a:r>
        </a:p>
        <a:p>
          <a:r>
            <a:rPr lang="en-US" sz="2000" dirty="0" smtClean="0"/>
            <a:t>High Expectations</a:t>
          </a:r>
        </a:p>
        <a:p>
          <a:r>
            <a:rPr lang="en-US" sz="2000" dirty="0" smtClean="0"/>
            <a:t>Instruction</a:t>
          </a:r>
        </a:p>
        <a:p>
          <a:r>
            <a:rPr lang="en-US" sz="2000" dirty="0" smtClean="0"/>
            <a:t>Assessment</a:t>
          </a:r>
        </a:p>
        <a:p>
          <a:r>
            <a:rPr lang="en-US" sz="2000" dirty="0" smtClean="0"/>
            <a:t>Collaboration</a:t>
          </a:r>
        </a:p>
        <a:p>
          <a:r>
            <a:rPr lang="en-US" sz="2000" dirty="0" smtClean="0"/>
            <a:t>Safety and Security</a:t>
          </a:r>
        </a:p>
        <a:p>
          <a:r>
            <a:rPr lang="en-US" sz="2000" dirty="0" smtClean="0"/>
            <a:t>Professionalism</a:t>
          </a:r>
          <a:endParaRPr lang="en-US" sz="2000" dirty="0"/>
        </a:p>
      </dgm:t>
    </dgm:pt>
    <dgm:pt modelId="{F3DD462E-D5B1-41EC-8D80-82C0B21AA745}" type="parTrans" cxnId="{1E3D4E75-98DF-4F62-9759-4787CBAA027D}">
      <dgm:prSet/>
      <dgm:spPr/>
      <dgm:t>
        <a:bodyPr/>
        <a:lstStyle/>
        <a:p>
          <a:endParaRPr lang="en-US"/>
        </a:p>
      </dgm:t>
    </dgm:pt>
    <dgm:pt modelId="{F12E44D7-3F3C-4705-817B-A4A6F7976141}" type="sibTrans" cxnId="{1E3D4E75-98DF-4F62-9759-4787CBAA027D}">
      <dgm:prSet/>
      <dgm:spPr/>
      <dgm:t>
        <a:bodyPr/>
        <a:lstStyle/>
        <a:p>
          <a:endParaRPr lang="en-US"/>
        </a:p>
      </dgm:t>
    </dgm:pt>
    <dgm:pt modelId="{ABEFE36F-906A-4571-B69F-1864F84CA6B4}" type="pres">
      <dgm:prSet presAssocID="{1842E577-A4B0-467C-A000-EAC66D955535}" presName="Name0" presStyleCnt="0">
        <dgm:presLayoutVars>
          <dgm:dir/>
          <dgm:resizeHandles val="exact"/>
        </dgm:presLayoutVars>
      </dgm:prSet>
      <dgm:spPr/>
    </dgm:pt>
    <dgm:pt modelId="{0F38C881-8875-431A-861F-56E136D7522B}" type="pres">
      <dgm:prSet presAssocID="{1842E577-A4B0-467C-A000-EAC66D955535}" presName="vNodes" presStyleCnt="0"/>
      <dgm:spPr/>
    </dgm:pt>
    <dgm:pt modelId="{C3E990D7-F876-42FA-860B-21FD1F9EA4D6}" type="pres">
      <dgm:prSet presAssocID="{8CE249CF-E575-494E-8E84-0A0DB88ED956}" presName="node" presStyleLbl="node1" presStyleIdx="0" presStyleCnt="3">
        <dgm:presLayoutVars>
          <dgm:bulletEnabled val="1"/>
        </dgm:presLayoutVars>
      </dgm:prSet>
      <dgm:spPr/>
      <dgm:t>
        <a:bodyPr/>
        <a:lstStyle/>
        <a:p>
          <a:endParaRPr lang="en-US"/>
        </a:p>
      </dgm:t>
    </dgm:pt>
    <dgm:pt modelId="{1D55E3EF-0711-4A53-BC13-FF885D4AC91F}" type="pres">
      <dgm:prSet presAssocID="{E5BDAA1E-C45F-416A-BFDF-B3D292C325DD}" presName="spacerT" presStyleCnt="0"/>
      <dgm:spPr/>
    </dgm:pt>
    <dgm:pt modelId="{AA785D5C-E123-480A-A754-F2D103980E83}" type="pres">
      <dgm:prSet presAssocID="{E5BDAA1E-C45F-416A-BFDF-B3D292C325DD}" presName="sibTrans" presStyleLbl="sibTrans2D1" presStyleIdx="0" presStyleCnt="2"/>
      <dgm:spPr/>
      <dgm:t>
        <a:bodyPr/>
        <a:lstStyle/>
        <a:p>
          <a:endParaRPr lang="en-US"/>
        </a:p>
      </dgm:t>
    </dgm:pt>
    <dgm:pt modelId="{F5D9140D-1905-446F-B98B-DD043ACB6EE3}" type="pres">
      <dgm:prSet presAssocID="{E5BDAA1E-C45F-416A-BFDF-B3D292C325DD}" presName="spacerB" presStyleCnt="0"/>
      <dgm:spPr/>
    </dgm:pt>
    <dgm:pt modelId="{0D3B116B-3E0A-4669-A4C2-FFD1843A7E68}" type="pres">
      <dgm:prSet presAssocID="{F1E5DD7A-A22E-4CFC-BE8A-BC831CE3EA6D}" presName="node" presStyleLbl="node1" presStyleIdx="1" presStyleCnt="3">
        <dgm:presLayoutVars>
          <dgm:bulletEnabled val="1"/>
        </dgm:presLayoutVars>
      </dgm:prSet>
      <dgm:spPr/>
      <dgm:t>
        <a:bodyPr/>
        <a:lstStyle/>
        <a:p>
          <a:endParaRPr lang="en-US"/>
        </a:p>
      </dgm:t>
    </dgm:pt>
    <dgm:pt modelId="{68DAAE4C-13C1-44D8-A939-5941EE472DCC}" type="pres">
      <dgm:prSet presAssocID="{1842E577-A4B0-467C-A000-EAC66D955535}" presName="sibTransLast" presStyleLbl="sibTrans2D1" presStyleIdx="1" presStyleCnt="2"/>
      <dgm:spPr/>
      <dgm:t>
        <a:bodyPr/>
        <a:lstStyle/>
        <a:p>
          <a:endParaRPr lang="en-US"/>
        </a:p>
      </dgm:t>
    </dgm:pt>
    <dgm:pt modelId="{14F86A85-5414-464E-AC16-04943805AAF1}" type="pres">
      <dgm:prSet presAssocID="{1842E577-A4B0-467C-A000-EAC66D955535}" presName="connectorText" presStyleLbl="sibTrans2D1" presStyleIdx="1" presStyleCnt="2"/>
      <dgm:spPr/>
      <dgm:t>
        <a:bodyPr/>
        <a:lstStyle/>
        <a:p>
          <a:endParaRPr lang="en-US"/>
        </a:p>
      </dgm:t>
    </dgm:pt>
    <dgm:pt modelId="{CBFB8443-DF88-4EAA-A642-77C7D62B2CDA}" type="pres">
      <dgm:prSet presAssocID="{1842E577-A4B0-467C-A000-EAC66D955535}" presName="lastNode" presStyleLbl="node1" presStyleIdx="2" presStyleCnt="3">
        <dgm:presLayoutVars>
          <dgm:bulletEnabled val="1"/>
        </dgm:presLayoutVars>
      </dgm:prSet>
      <dgm:spPr/>
      <dgm:t>
        <a:bodyPr/>
        <a:lstStyle/>
        <a:p>
          <a:endParaRPr lang="en-US"/>
        </a:p>
      </dgm:t>
    </dgm:pt>
  </dgm:ptLst>
  <dgm:cxnLst>
    <dgm:cxn modelId="{B3829ACC-868A-4F9E-ADF7-183363DB2318}" type="presOf" srcId="{328CF18C-2ABD-4D6B-AAC7-06AF2F787BBE}" destId="{68DAAE4C-13C1-44D8-A939-5941EE472DCC}" srcOrd="0" destOrd="0" presId="urn:microsoft.com/office/officeart/2005/8/layout/equation2"/>
    <dgm:cxn modelId="{8330C1F9-BD4C-407E-B340-890324FE8BC0}" srcId="{1842E577-A4B0-467C-A000-EAC66D955535}" destId="{F1E5DD7A-A22E-4CFC-BE8A-BC831CE3EA6D}" srcOrd="1" destOrd="0" parTransId="{C039F0C4-FD76-4AFA-ABA6-AA17202F4987}" sibTransId="{328CF18C-2ABD-4D6B-AAC7-06AF2F787BBE}"/>
    <dgm:cxn modelId="{52F3987C-A871-4AD8-8242-D0667C53D652}" type="presOf" srcId="{328CF18C-2ABD-4D6B-AAC7-06AF2F787BBE}" destId="{14F86A85-5414-464E-AC16-04943805AAF1}" srcOrd="1" destOrd="0" presId="urn:microsoft.com/office/officeart/2005/8/layout/equation2"/>
    <dgm:cxn modelId="{D155A7A4-D89E-44A8-8622-2316FA164DA8}" type="presOf" srcId="{8CE249CF-E575-494E-8E84-0A0DB88ED956}" destId="{C3E990D7-F876-42FA-860B-21FD1F9EA4D6}" srcOrd="0" destOrd="0" presId="urn:microsoft.com/office/officeart/2005/8/layout/equation2"/>
    <dgm:cxn modelId="{C86ED91D-D334-4116-9AD9-7AF9DDF7E709}" type="presOf" srcId="{E5BDAA1E-C45F-416A-BFDF-B3D292C325DD}" destId="{AA785D5C-E123-480A-A754-F2D103980E83}" srcOrd="0" destOrd="0" presId="urn:microsoft.com/office/officeart/2005/8/layout/equation2"/>
    <dgm:cxn modelId="{C6BB164C-8F86-4E0E-A633-F78F17613724}" type="presOf" srcId="{5BDCA516-AAEE-46DA-979A-723AF62EC2D2}" destId="{CBFB8443-DF88-4EAA-A642-77C7D62B2CDA}" srcOrd="0" destOrd="0" presId="urn:microsoft.com/office/officeart/2005/8/layout/equation2"/>
    <dgm:cxn modelId="{52732339-38BE-4A38-8F95-124709F30E59}" srcId="{1842E577-A4B0-467C-A000-EAC66D955535}" destId="{8CE249CF-E575-494E-8E84-0A0DB88ED956}" srcOrd="0" destOrd="0" parTransId="{1840690A-FAB6-47E7-8E6F-4BCC79BBA160}" sibTransId="{E5BDAA1E-C45F-416A-BFDF-B3D292C325DD}"/>
    <dgm:cxn modelId="{1E3D4E75-98DF-4F62-9759-4787CBAA027D}" srcId="{1842E577-A4B0-467C-A000-EAC66D955535}" destId="{5BDCA516-AAEE-46DA-979A-723AF62EC2D2}" srcOrd="2" destOrd="0" parTransId="{F3DD462E-D5B1-41EC-8D80-82C0B21AA745}" sibTransId="{F12E44D7-3F3C-4705-817B-A4A6F7976141}"/>
    <dgm:cxn modelId="{72A028F1-89B6-405B-A329-97F2E37054D7}" type="presOf" srcId="{F1E5DD7A-A22E-4CFC-BE8A-BC831CE3EA6D}" destId="{0D3B116B-3E0A-4669-A4C2-FFD1843A7E68}" srcOrd="0" destOrd="0" presId="urn:microsoft.com/office/officeart/2005/8/layout/equation2"/>
    <dgm:cxn modelId="{7D71C818-3E36-4573-94A2-20AA017A80DA}" type="presOf" srcId="{1842E577-A4B0-467C-A000-EAC66D955535}" destId="{ABEFE36F-906A-4571-B69F-1864F84CA6B4}" srcOrd="0" destOrd="0" presId="urn:microsoft.com/office/officeart/2005/8/layout/equation2"/>
    <dgm:cxn modelId="{9E6CBACF-4FDE-4B3B-B764-D11E0481011A}" type="presParOf" srcId="{ABEFE36F-906A-4571-B69F-1864F84CA6B4}" destId="{0F38C881-8875-431A-861F-56E136D7522B}" srcOrd="0" destOrd="0" presId="urn:microsoft.com/office/officeart/2005/8/layout/equation2"/>
    <dgm:cxn modelId="{33AFE754-3B5B-4054-AF0A-EAE93FF39959}" type="presParOf" srcId="{0F38C881-8875-431A-861F-56E136D7522B}" destId="{C3E990D7-F876-42FA-860B-21FD1F9EA4D6}" srcOrd="0" destOrd="0" presId="urn:microsoft.com/office/officeart/2005/8/layout/equation2"/>
    <dgm:cxn modelId="{518A16BD-132B-49AD-AD9E-54025F2AC145}" type="presParOf" srcId="{0F38C881-8875-431A-861F-56E136D7522B}" destId="{1D55E3EF-0711-4A53-BC13-FF885D4AC91F}" srcOrd="1" destOrd="0" presId="urn:microsoft.com/office/officeart/2005/8/layout/equation2"/>
    <dgm:cxn modelId="{CD159BD4-8F5A-4D84-9E84-6CF7E56202B6}" type="presParOf" srcId="{0F38C881-8875-431A-861F-56E136D7522B}" destId="{AA785D5C-E123-480A-A754-F2D103980E83}" srcOrd="2" destOrd="0" presId="urn:microsoft.com/office/officeart/2005/8/layout/equation2"/>
    <dgm:cxn modelId="{0F150784-4486-4F94-AAEE-2E65705B43E1}" type="presParOf" srcId="{0F38C881-8875-431A-861F-56E136D7522B}" destId="{F5D9140D-1905-446F-B98B-DD043ACB6EE3}" srcOrd="3" destOrd="0" presId="urn:microsoft.com/office/officeart/2005/8/layout/equation2"/>
    <dgm:cxn modelId="{EA913DF9-632A-4AC1-85AE-8646835E7F03}" type="presParOf" srcId="{0F38C881-8875-431A-861F-56E136D7522B}" destId="{0D3B116B-3E0A-4669-A4C2-FFD1843A7E68}" srcOrd="4" destOrd="0" presId="urn:microsoft.com/office/officeart/2005/8/layout/equation2"/>
    <dgm:cxn modelId="{F2E1DD3C-7D09-494B-B30F-A2FE499E43E9}" type="presParOf" srcId="{ABEFE36F-906A-4571-B69F-1864F84CA6B4}" destId="{68DAAE4C-13C1-44D8-A939-5941EE472DCC}" srcOrd="1" destOrd="0" presId="urn:microsoft.com/office/officeart/2005/8/layout/equation2"/>
    <dgm:cxn modelId="{F9E77464-CFC8-4FFB-A3EF-6FFF63446C34}" type="presParOf" srcId="{68DAAE4C-13C1-44D8-A939-5941EE472DCC}" destId="{14F86A85-5414-464E-AC16-04943805AAF1}" srcOrd="0" destOrd="0" presId="urn:microsoft.com/office/officeart/2005/8/layout/equation2"/>
    <dgm:cxn modelId="{B0A6EC8D-60A5-4ABD-B6E9-89B473F350D6}" type="presParOf" srcId="{ABEFE36F-906A-4571-B69F-1864F84CA6B4}" destId="{CBFB8443-DF88-4EAA-A642-77C7D62B2CDA}"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5C2191F-C44A-47B3-8CF7-EBC4876F9C8E}" type="doc">
      <dgm:prSet loTypeId="urn:microsoft.com/office/officeart/2005/8/layout/arrow6" loCatId="relationship" qsTypeId="urn:microsoft.com/office/officeart/2005/8/quickstyle/simple1" qsCatId="simple" csTypeId="urn:microsoft.com/office/officeart/2005/8/colors/accent1_2" csCatId="accent1" phldr="1"/>
      <dgm:spPr/>
      <dgm:t>
        <a:bodyPr/>
        <a:lstStyle/>
        <a:p>
          <a:endParaRPr lang="en-US"/>
        </a:p>
      </dgm:t>
    </dgm:pt>
    <dgm:pt modelId="{28C54588-8493-4C03-B8B8-AC0FADE91640}">
      <dgm:prSet phldrT="[Text]" custT="1"/>
      <dgm:spPr/>
      <dgm:t>
        <a:bodyPr/>
        <a:lstStyle/>
        <a:p>
          <a:r>
            <a:rPr lang="en-US" sz="1800" dirty="0" smtClean="0"/>
            <a:t>Decreased</a:t>
          </a:r>
        </a:p>
        <a:p>
          <a:r>
            <a:rPr lang="en-US" sz="1800" dirty="0" smtClean="0"/>
            <a:t>Isolation</a:t>
          </a:r>
          <a:endParaRPr lang="en-US" sz="1800" dirty="0"/>
        </a:p>
      </dgm:t>
    </dgm:pt>
    <dgm:pt modelId="{71E872B7-66CC-4452-BD53-011AA83C92DC}" type="parTrans" cxnId="{46AFEBFB-9976-4160-AB1D-5F1978C23239}">
      <dgm:prSet/>
      <dgm:spPr/>
      <dgm:t>
        <a:bodyPr/>
        <a:lstStyle/>
        <a:p>
          <a:endParaRPr lang="en-US"/>
        </a:p>
      </dgm:t>
    </dgm:pt>
    <dgm:pt modelId="{01F312F8-B7A9-49CD-840C-AAE0E8DE2076}" type="sibTrans" cxnId="{46AFEBFB-9976-4160-AB1D-5F1978C23239}">
      <dgm:prSet/>
      <dgm:spPr/>
      <dgm:t>
        <a:bodyPr/>
        <a:lstStyle/>
        <a:p>
          <a:endParaRPr lang="en-US"/>
        </a:p>
      </dgm:t>
    </dgm:pt>
    <dgm:pt modelId="{2B43C041-589D-4B13-98C6-1CA72309E33C}">
      <dgm:prSet phldrT="[Text]" custT="1"/>
      <dgm:spPr/>
      <dgm:t>
        <a:bodyPr/>
        <a:lstStyle/>
        <a:p>
          <a:r>
            <a:rPr lang="en-US" sz="2000" dirty="0" smtClean="0"/>
            <a:t>Increased Conversation</a:t>
          </a:r>
          <a:endParaRPr lang="en-US" sz="2000" dirty="0"/>
        </a:p>
      </dgm:t>
    </dgm:pt>
    <dgm:pt modelId="{457A1F6C-E1D5-4D77-A26B-7525286431FE}" type="parTrans" cxnId="{669B10AB-C308-46A8-91E0-42265A185791}">
      <dgm:prSet/>
      <dgm:spPr/>
      <dgm:t>
        <a:bodyPr/>
        <a:lstStyle/>
        <a:p>
          <a:endParaRPr lang="en-US"/>
        </a:p>
      </dgm:t>
    </dgm:pt>
    <dgm:pt modelId="{41426363-064D-49BE-A92B-F78A00ADE8AE}" type="sibTrans" cxnId="{669B10AB-C308-46A8-91E0-42265A185791}">
      <dgm:prSet/>
      <dgm:spPr/>
      <dgm:t>
        <a:bodyPr/>
        <a:lstStyle/>
        <a:p>
          <a:endParaRPr lang="en-US"/>
        </a:p>
      </dgm:t>
    </dgm:pt>
    <dgm:pt modelId="{A9DDED91-F2A6-475E-BD44-A39D4188AAE6}" type="pres">
      <dgm:prSet presAssocID="{55C2191F-C44A-47B3-8CF7-EBC4876F9C8E}" presName="compositeShape" presStyleCnt="0">
        <dgm:presLayoutVars>
          <dgm:chMax val="2"/>
          <dgm:dir/>
          <dgm:resizeHandles val="exact"/>
        </dgm:presLayoutVars>
      </dgm:prSet>
      <dgm:spPr/>
      <dgm:t>
        <a:bodyPr/>
        <a:lstStyle/>
        <a:p>
          <a:endParaRPr lang="en-US"/>
        </a:p>
      </dgm:t>
    </dgm:pt>
    <dgm:pt modelId="{2EB5D7D3-EA66-403C-B293-377E5F228680}" type="pres">
      <dgm:prSet presAssocID="{55C2191F-C44A-47B3-8CF7-EBC4876F9C8E}" presName="ribbon" presStyleLbl="node1" presStyleIdx="0" presStyleCnt="1" custLinFactNeighborY="18421"/>
      <dgm:spPr/>
    </dgm:pt>
    <dgm:pt modelId="{3827E03B-FF5D-4FCD-92CA-79857A15267B}" type="pres">
      <dgm:prSet presAssocID="{55C2191F-C44A-47B3-8CF7-EBC4876F9C8E}" presName="leftArrowText" presStyleLbl="node1" presStyleIdx="0" presStyleCnt="1" custLinFactNeighborX="665" custLinFactNeighborY="41398">
        <dgm:presLayoutVars>
          <dgm:chMax val="0"/>
          <dgm:bulletEnabled val="1"/>
        </dgm:presLayoutVars>
      </dgm:prSet>
      <dgm:spPr/>
      <dgm:t>
        <a:bodyPr/>
        <a:lstStyle/>
        <a:p>
          <a:endParaRPr lang="en-US"/>
        </a:p>
      </dgm:t>
    </dgm:pt>
    <dgm:pt modelId="{141A09F7-8032-4642-86FC-3677552B07A0}" type="pres">
      <dgm:prSet presAssocID="{55C2191F-C44A-47B3-8CF7-EBC4876F9C8E}" presName="rightArrowText" presStyleLbl="node1" presStyleIdx="0" presStyleCnt="1" custLinFactNeighborY="48111">
        <dgm:presLayoutVars>
          <dgm:chMax val="0"/>
          <dgm:bulletEnabled val="1"/>
        </dgm:presLayoutVars>
      </dgm:prSet>
      <dgm:spPr/>
      <dgm:t>
        <a:bodyPr/>
        <a:lstStyle/>
        <a:p>
          <a:endParaRPr lang="en-US"/>
        </a:p>
      </dgm:t>
    </dgm:pt>
  </dgm:ptLst>
  <dgm:cxnLst>
    <dgm:cxn modelId="{46AFEBFB-9976-4160-AB1D-5F1978C23239}" srcId="{55C2191F-C44A-47B3-8CF7-EBC4876F9C8E}" destId="{28C54588-8493-4C03-B8B8-AC0FADE91640}" srcOrd="0" destOrd="0" parTransId="{71E872B7-66CC-4452-BD53-011AA83C92DC}" sibTransId="{01F312F8-B7A9-49CD-840C-AAE0E8DE2076}"/>
    <dgm:cxn modelId="{669B10AB-C308-46A8-91E0-42265A185791}" srcId="{55C2191F-C44A-47B3-8CF7-EBC4876F9C8E}" destId="{2B43C041-589D-4B13-98C6-1CA72309E33C}" srcOrd="1" destOrd="0" parTransId="{457A1F6C-E1D5-4D77-A26B-7525286431FE}" sibTransId="{41426363-064D-49BE-A92B-F78A00ADE8AE}"/>
    <dgm:cxn modelId="{4E6DBD0F-6C2B-45ED-9F1E-091B88868EA5}" type="presOf" srcId="{28C54588-8493-4C03-B8B8-AC0FADE91640}" destId="{3827E03B-FF5D-4FCD-92CA-79857A15267B}" srcOrd="0" destOrd="0" presId="urn:microsoft.com/office/officeart/2005/8/layout/arrow6"/>
    <dgm:cxn modelId="{F35109E5-3B82-46E8-B9F9-B5FABD135AC6}" type="presOf" srcId="{2B43C041-589D-4B13-98C6-1CA72309E33C}" destId="{141A09F7-8032-4642-86FC-3677552B07A0}" srcOrd="0" destOrd="0" presId="urn:microsoft.com/office/officeart/2005/8/layout/arrow6"/>
    <dgm:cxn modelId="{E5163B86-C672-4300-AB91-02CE24EF748E}" type="presOf" srcId="{55C2191F-C44A-47B3-8CF7-EBC4876F9C8E}" destId="{A9DDED91-F2A6-475E-BD44-A39D4188AAE6}" srcOrd="0" destOrd="0" presId="urn:microsoft.com/office/officeart/2005/8/layout/arrow6"/>
    <dgm:cxn modelId="{F6B5FD3A-27FC-4B25-96CF-3095AAA3E3BE}" type="presParOf" srcId="{A9DDED91-F2A6-475E-BD44-A39D4188AAE6}" destId="{2EB5D7D3-EA66-403C-B293-377E5F228680}" srcOrd="0" destOrd="0" presId="urn:microsoft.com/office/officeart/2005/8/layout/arrow6"/>
    <dgm:cxn modelId="{D289A555-FE21-425F-B6C9-D50B2B7B417B}" type="presParOf" srcId="{A9DDED91-F2A6-475E-BD44-A39D4188AAE6}" destId="{3827E03B-FF5D-4FCD-92CA-79857A15267B}" srcOrd="1" destOrd="0" presId="urn:microsoft.com/office/officeart/2005/8/layout/arrow6"/>
    <dgm:cxn modelId="{4C7001C2-ABB0-43EA-BA30-35F22580BE43}" type="presParOf" srcId="{A9DDED91-F2A6-475E-BD44-A39D4188AAE6}" destId="{141A09F7-8032-4642-86FC-3677552B07A0}"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088A74-F939-4F73-AB7A-9BCEF5170C92}" type="doc">
      <dgm:prSet loTypeId="urn:microsoft.com/office/officeart/2005/8/layout/process1" loCatId="process" qsTypeId="urn:microsoft.com/office/officeart/2005/8/quickstyle/simple1" qsCatId="simple" csTypeId="urn:microsoft.com/office/officeart/2005/8/colors/accent1_2" csCatId="accent1" phldr="1"/>
      <dgm:spPr/>
    </dgm:pt>
    <dgm:pt modelId="{40EE3578-10DC-4345-95E1-49CD61F54F1C}">
      <dgm:prSet phldrT="[Text]" custT="1"/>
      <dgm:spPr/>
      <dgm:t>
        <a:bodyPr/>
        <a:lstStyle/>
        <a:p>
          <a:r>
            <a:rPr lang="en-US" sz="2400" dirty="0" smtClean="0"/>
            <a:t>Shared Vision</a:t>
          </a:r>
          <a:endParaRPr lang="en-US" sz="2400" dirty="0"/>
        </a:p>
      </dgm:t>
    </dgm:pt>
    <dgm:pt modelId="{9FEEA7A8-8A6D-495B-A6E3-E2B0F5F01099}" type="parTrans" cxnId="{9672D541-2897-43CD-97D7-953C06248CB1}">
      <dgm:prSet/>
      <dgm:spPr/>
      <dgm:t>
        <a:bodyPr/>
        <a:lstStyle/>
        <a:p>
          <a:endParaRPr lang="en-US"/>
        </a:p>
      </dgm:t>
    </dgm:pt>
    <dgm:pt modelId="{CB339303-984D-4B6E-AF9A-BE34D03EE227}" type="sibTrans" cxnId="{9672D541-2897-43CD-97D7-953C06248CB1}">
      <dgm:prSet/>
      <dgm:spPr/>
      <dgm:t>
        <a:bodyPr/>
        <a:lstStyle/>
        <a:p>
          <a:endParaRPr lang="en-US" dirty="0"/>
        </a:p>
      </dgm:t>
    </dgm:pt>
    <dgm:pt modelId="{C49A14A4-9B72-476B-A804-9D0B9D078E3E}">
      <dgm:prSet phldrT="[Text]" custT="1"/>
      <dgm:spPr/>
      <dgm:t>
        <a:bodyPr/>
        <a:lstStyle/>
        <a:p>
          <a:r>
            <a:rPr lang="en-US" sz="2400" dirty="0" smtClean="0"/>
            <a:t>Aligned Goals</a:t>
          </a:r>
          <a:endParaRPr lang="en-US" sz="2400" dirty="0"/>
        </a:p>
      </dgm:t>
    </dgm:pt>
    <dgm:pt modelId="{5B4E5C90-7636-4D4E-8340-1AA48D83F280}" type="parTrans" cxnId="{D132DC89-09FF-4275-A710-645450366610}">
      <dgm:prSet/>
      <dgm:spPr/>
      <dgm:t>
        <a:bodyPr/>
        <a:lstStyle/>
        <a:p>
          <a:endParaRPr lang="en-US"/>
        </a:p>
      </dgm:t>
    </dgm:pt>
    <dgm:pt modelId="{E1116A41-003E-4251-A2F0-4BD31D30B34A}" type="sibTrans" cxnId="{D132DC89-09FF-4275-A710-645450366610}">
      <dgm:prSet/>
      <dgm:spPr/>
      <dgm:t>
        <a:bodyPr/>
        <a:lstStyle/>
        <a:p>
          <a:endParaRPr lang="en-US"/>
        </a:p>
      </dgm:t>
    </dgm:pt>
    <dgm:pt modelId="{CE8F92A8-F751-4E58-9FE4-3D7BA2B47729}">
      <dgm:prSet phldrT="[Text]" custT="1"/>
      <dgm:spPr/>
      <dgm:t>
        <a:bodyPr/>
        <a:lstStyle/>
        <a:p>
          <a:r>
            <a:rPr lang="en-US" sz="2400" dirty="0" smtClean="0"/>
            <a:t>Distributive Leadership </a:t>
          </a:r>
          <a:endParaRPr lang="en-US" sz="2400" dirty="0"/>
        </a:p>
      </dgm:t>
    </dgm:pt>
    <dgm:pt modelId="{E341AF86-F00C-49BC-88CD-BBD828E7ECC3}" type="parTrans" cxnId="{77AF6682-17EC-4A56-B259-9BC580F1F00E}">
      <dgm:prSet/>
      <dgm:spPr/>
      <dgm:t>
        <a:bodyPr/>
        <a:lstStyle/>
        <a:p>
          <a:endParaRPr lang="en-US"/>
        </a:p>
      </dgm:t>
    </dgm:pt>
    <dgm:pt modelId="{1497DF6D-3FEB-4934-88AD-716F4506BA3B}" type="sibTrans" cxnId="{77AF6682-17EC-4A56-B259-9BC580F1F00E}">
      <dgm:prSet/>
      <dgm:spPr/>
      <dgm:t>
        <a:bodyPr/>
        <a:lstStyle/>
        <a:p>
          <a:endParaRPr lang="en-US"/>
        </a:p>
      </dgm:t>
    </dgm:pt>
    <dgm:pt modelId="{EA63AA36-D0BD-4BFF-A13B-A116D9DD8AC2}">
      <dgm:prSet phldrT="[Text]" custT="1"/>
      <dgm:spPr/>
      <dgm:t>
        <a:bodyPr/>
        <a:lstStyle/>
        <a:p>
          <a:r>
            <a:rPr lang="en-US" sz="2400" dirty="0" smtClean="0"/>
            <a:t>Student Focused Instruction</a:t>
          </a:r>
          <a:endParaRPr lang="en-US" sz="2400" dirty="0"/>
        </a:p>
      </dgm:t>
    </dgm:pt>
    <dgm:pt modelId="{24DAA998-0397-4A1D-9A73-2F41420026FD}" type="parTrans" cxnId="{0C4A3B75-9709-432A-8D72-63880D4E912C}">
      <dgm:prSet/>
      <dgm:spPr/>
      <dgm:t>
        <a:bodyPr/>
        <a:lstStyle/>
        <a:p>
          <a:endParaRPr lang="en-US"/>
        </a:p>
      </dgm:t>
    </dgm:pt>
    <dgm:pt modelId="{5D3953B4-9479-40CA-A4B3-5857BDEBCA8F}" type="sibTrans" cxnId="{0C4A3B75-9709-432A-8D72-63880D4E912C}">
      <dgm:prSet/>
      <dgm:spPr/>
      <dgm:t>
        <a:bodyPr/>
        <a:lstStyle/>
        <a:p>
          <a:endParaRPr lang="en-US"/>
        </a:p>
      </dgm:t>
    </dgm:pt>
    <dgm:pt modelId="{681C44D7-E054-40F1-A818-2401C05A8C87}" type="pres">
      <dgm:prSet presAssocID="{0F088A74-F939-4F73-AB7A-9BCEF5170C92}" presName="Name0" presStyleCnt="0">
        <dgm:presLayoutVars>
          <dgm:dir/>
          <dgm:resizeHandles val="exact"/>
        </dgm:presLayoutVars>
      </dgm:prSet>
      <dgm:spPr/>
    </dgm:pt>
    <dgm:pt modelId="{111F7E4A-6A70-4DA1-895F-E5C2F121E5B2}" type="pres">
      <dgm:prSet presAssocID="{40EE3578-10DC-4345-95E1-49CD61F54F1C}" presName="node" presStyleLbl="node1" presStyleIdx="0" presStyleCnt="4" custScaleX="112855" custScaleY="155901">
        <dgm:presLayoutVars>
          <dgm:bulletEnabled val="1"/>
        </dgm:presLayoutVars>
      </dgm:prSet>
      <dgm:spPr/>
      <dgm:t>
        <a:bodyPr/>
        <a:lstStyle/>
        <a:p>
          <a:endParaRPr lang="en-US"/>
        </a:p>
      </dgm:t>
    </dgm:pt>
    <dgm:pt modelId="{72D0F0EF-7090-4131-978B-47134C2E3813}" type="pres">
      <dgm:prSet presAssocID="{CB339303-984D-4B6E-AF9A-BE34D03EE227}" presName="sibTrans" presStyleLbl="sibTrans2D1" presStyleIdx="0" presStyleCnt="3"/>
      <dgm:spPr>
        <a:prstGeom prst="mathPlus">
          <a:avLst/>
        </a:prstGeom>
      </dgm:spPr>
      <dgm:t>
        <a:bodyPr/>
        <a:lstStyle/>
        <a:p>
          <a:endParaRPr lang="en-US"/>
        </a:p>
      </dgm:t>
    </dgm:pt>
    <dgm:pt modelId="{14361235-7EBE-4DF6-9895-E986C46A5466}" type="pres">
      <dgm:prSet presAssocID="{CB339303-984D-4B6E-AF9A-BE34D03EE227}" presName="connectorText" presStyleLbl="sibTrans2D1" presStyleIdx="0" presStyleCnt="3"/>
      <dgm:spPr/>
      <dgm:t>
        <a:bodyPr/>
        <a:lstStyle/>
        <a:p>
          <a:endParaRPr lang="en-US"/>
        </a:p>
      </dgm:t>
    </dgm:pt>
    <dgm:pt modelId="{CFF1161E-7039-4C90-BBB9-BC3A14CDC2F4}" type="pres">
      <dgm:prSet presAssocID="{C49A14A4-9B72-476B-A804-9D0B9D078E3E}" presName="node" presStyleLbl="node1" presStyleIdx="1" presStyleCnt="4" custScaleX="131361" custScaleY="150463" custLinFactNeighborX="-5637" custLinFactNeighborY="-1180">
        <dgm:presLayoutVars>
          <dgm:bulletEnabled val="1"/>
        </dgm:presLayoutVars>
      </dgm:prSet>
      <dgm:spPr/>
      <dgm:t>
        <a:bodyPr/>
        <a:lstStyle/>
        <a:p>
          <a:endParaRPr lang="en-US"/>
        </a:p>
      </dgm:t>
    </dgm:pt>
    <dgm:pt modelId="{54BDA5E3-872D-4896-AF3F-217D8D5827E7}" type="pres">
      <dgm:prSet presAssocID="{E1116A41-003E-4251-A2F0-4BD31D30B34A}" presName="sibTrans" presStyleLbl="sibTrans2D1" presStyleIdx="1" presStyleCnt="3"/>
      <dgm:spPr>
        <a:prstGeom prst="mathPlus">
          <a:avLst/>
        </a:prstGeom>
      </dgm:spPr>
      <dgm:t>
        <a:bodyPr/>
        <a:lstStyle/>
        <a:p>
          <a:endParaRPr lang="en-US"/>
        </a:p>
      </dgm:t>
    </dgm:pt>
    <dgm:pt modelId="{E9499557-DDF9-46BD-BF38-3AAB4C46CE23}" type="pres">
      <dgm:prSet presAssocID="{E1116A41-003E-4251-A2F0-4BD31D30B34A}" presName="connectorText" presStyleLbl="sibTrans2D1" presStyleIdx="1" presStyleCnt="3"/>
      <dgm:spPr/>
      <dgm:t>
        <a:bodyPr/>
        <a:lstStyle/>
        <a:p>
          <a:endParaRPr lang="en-US"/>
        </a:p>
      </dgm:t>
    </dgm:pt>
    <dgm:pt modelId="{F27475B0-A52B-45D1-AB7D-1D56F0ECFAD3}" type="pres">
      <dgm:prSet presAssocID="{CE8F92A8-F751-4E58-9FE4-3D7BA2B47729}" presName="node" presStyleLbl="node1" presStyleIdx="2" presStyleCnt="4" custScaleX="185691" custScaleY="150463">
        <dgm:presLayoutVars>
          <dgm:bulletEnabled val="1"/>
        </dgm:presLayoutVars>
      </dgm:prSet>
      <dgm:spPr/>
      <dgm:t>
        <a:bodyPr/>
        <a:lstStyle/>
        <a:p>
          <a:endParaRPr lang="en-US"/>
        </a:p>
      </dgm:t>
    </dgm:pt>
    <dgm:pt modelId="{6765C4B5-0F86-4A2D-AFA4-169092ECB7DC}" type="pres">
      <dgm:prSet presAssocID="{1497DF6D-3FEB-4934-88AD-716F4506BA3B}" presName="sibTrans" presStyleLbl="sibTrans2D1" presStyleIdx="2" presStyleCnt="3"/>
      <dgm:spPr>
        <a:prstGeom prst="mathEqual">
          <a:avLst/>
        </a:prstGeom>
      </dgm:spPr>
      <dgm:t>
        <a:bodyPr/>
        <a:lstStyle/>
        <a:p>
          <a:endParaRPr lang="en-US"/>
        </a:p>
      </dgm:t>
    </dgm:pt>
    <dgm:pt modelId="{B5ADB8F9-B456-4A0D-B18C-A9ABA2D6D4DE}" type="pres">
      <dgm:prSet presAssocID="{1497DF6D-3FEB-4934-88AD-716F4506BA3B}" presName="connectorText" presStyleLbl="sibTrans2D1" presStyleIdx="2" presStyleCnt="3"/>
      <dgm:spPr/>
      <dgm:t>
        <a:bodyPr/>
        <a:lstStyle/>
        <a:p>
          <a:endParaRPr lang="en-US"/>
        </a:p>
      </dgm:t>
    </dgm:pt>
    <dgm:pt modelId="{9A2236DE-341F-4322-A0EE-ACE02629BF5C}" type="pres">
      <dgm:prSet presAssocID="{EA63AA36-D0BD-4BFF-A13B-A116D9DD8AC2}" presName="node" presStyleLbl="node1" presStyleIdx="3" presStyleCnt="4" custScaleX="168487" custScaleY="145024" custLinFactNeighborX="-14452">
        <dgm:presLayoutVars>
          <dgm:bulletEnabled val="1"/>
        </dgm:presLayoutVars>
      </dgm:prSet>
      <dgm:spPr/>
      <dgm:t>
        <a:bodyPr/>
        <a:lstStyle/>
        <a:p>
          <a:endParaRPr lang="en-US"/>
        </a:p>
      </dgm:t>
    </dgm:pt>
  </dgm:ptLst>
  <dgm:cxnLst>
    <dgm:cxn modelId="{E4D96E10-867C-4F47-895B-6323A79E4380}" type="presOf" srcId="{1497DF6D-3FEB-4934-88AD-716F4506BA3B}" destId="{B5ADB8F9-B456-4A0D-B18C-A9ABA2D6D4DE}" srcOrd="1" destOrd="0" presId="urn:microsoft.com/office/officeart/2005/8/layout/process1"/>
    <dgm:cxn modelId="{3BE64B04-1EBE-4586-B75D-D72722F392B9}" type="presOf" srcId="{EA63AA36-D0BD-4BFF-A13B-A116D9DD8AC2}" destId="{9A2236DE-341F-4322-A0EE-ACE02629BF5C}" srcOrd="0" destOrd="0" presId="urn:microsoft.com/office/officeart/2005/8/layout/process1"/>
    <dgm:cxn modelId="{8387F0DA-4AC1-4560-A34F-95AC93727914}" type="presOf" srcId="{CB339303-984D-4B6E-AF9A-BE34D03EE227}" destId="{72D0F0EF-7090-4131-978B-47134C2E3813}" srcOrd="0" destOrd="0" presId="urn:microsoft.com/office/officeart/2005/8/layout/process1"/>
    <dgm:cxn modelId="{827BAB22-E898-4FDE-9DF9-AD8CD63A3A56}" type="presOf" srcId="{1497DF6D-3FEB-4934-88AD-716F4506BA3B}" destId="{6765C4B5-0F86-4A2D-AFA4-169092ECB7DC}" srcOrd="0" destOrd="0" presId="urn:microsoft.com/office/officeart/2005/8/layout/process1"/>
    <dgm:cxn modelId="{152D6315-5176-418B-886F-E940901D6AE2}" type="presOf" srcId="{E1116A41-003E-4251-A2F0-4BD31D30B34A}" destId="{E9499557-DDF9-46BD-BF38-3AAB4C46CE23}" srcOrd="1" destOrd="0" presId="urn:microsoft.com/office/officeart/2005/8/layout/process1"/>
    <dgm:cxn modelId="{6E142D26-FC4C-40FD-8006-6946255261A7}" type="presOf" srcId="{C49A14A4-9B72-476B-A804-9D0B9D078E3E}" destId="{CFF1161E-7039-4C90-BBB9-BC3A14CDC2F4}" srcOrd="0" destOrd="0" presId="urn:microsoft.com/office/officeart/2005/8/layout/process1"/>
    <dgm:cxn modelId="{56FFD513-F713-465C-9164-CB6F365B6E5D}" type="presOf" srcId="{CE8F92A8-F751-4E58-9FE4-3D7BA2B47729}" destId="{F27475B0-A52B-45D1-AB7D-1D56F0ECFAD3}" srcOrd="0" destOrd="0" presId="urn:microsoft.com/office/officeart/2005/8/layout/process1"/>
    <dgm:cxn modelId="{9672D541-2897-43CD-97D7-953C06248CB1}" srcId="{0F088A74-F939-4F73-AB7A-9BCEF5170C92}" destId="{40EE3578-10DC-4345-95E1-49CD61F54F1C}" srcOrd="0" destOrd="0" parTransId="{9FEEA7A8-8A6D-495B-A6E3-E2B0F5F01099}" sibTransId="{CB339303-984D-4B6E-AF9A-BE34D03EE227}"/>
    <dgm:cxn modelId="{77AF6682-17EC-4A56-B259-9BC580F1F00E}" srcId="{0F088A74-F939-4F73-AB7A-9BCEF5170C92}" destId="{CE8F92A8-F751-4E58-9FE4-3D7BA2B47729}" srcOrd="2" destOrd="0" parTransId="{E341AF86-F00C-49BC-88CD-BBD828E7ECC3}" sibTransId="{1497DF6D-3FEB-4934-88AD-716F4506BA3B}"/>
    <dgm:cxn modelId="{17EBE1E8-34FA-4924-BBE8-1A0D80ED229C}" type="presOf" srcId="{E1116A41-003E-4251-A2F0-4BD31D30B34A}" destId="{54BDA5E3-872D-4896-AF3F-217D8D5827E7}" srcOrd="0" destOrd="0" presId="urn:microsoft.com/office/officeart/2005/8/layout/process1"/>
    <dgm:cxn modelId="{CCA55589-8833-496C-A49C-8ADA41001D3C}" type="presOf" srcId="{40EE3578-10DC-4345-95E1-49CD61F54F1C}" destId="{111F7E4A-6A70-4DA1-895F-E5C2F121E5B2}" srcOrd="0" destOrd="0" presId="urn:microsoft.com/office/officeart/2005/8/layout/process1"/>
    <dgm:cxn modelId="{0C4A3B75-9709-432A-8D72-63880D4E912C}" srcId="{0F088A74-F939-4F73-AB7A-9BCEF5170C92}" destId="{EA63AA36-D0BD-4BFF-A13B-A116D9DD8AC2}" srcOrd="3" destOrd="0" parTransId="{24DAA998-0397-4A1D-9A73-2F41420026FD}" sibTransId="{5D3953B4-9479-40CA-A4B3-5857BDEBCA8F}"/>
    <dgm:cxn modelId="{673CFF5B-C41A-4C64-A745-163F516821E1}" type="presOf" srcId="{CB339303-984D-4B6E-AF9A-BE34D03EE227}" destId="{14361235-7EBE-4DF6-9895-E986C46A5466}" srcOrd="1" destOrd="0" presId="urn:microsoft.com/office/officeart/2005/8/layout/process1"/>
    <dgm:cxn modelId="{D132DC89-09FF-4275-A710-645450366610}" srcId="{0F088A74-F939-4F73-AB7A-9BCEF5170C92}" destId="{C49A14A4-9B72-476B-A804-9D0B9D078E3E}" srcOrd="1" destOrd="0" parTransId="{5B4E5C90-7636-4D4E-8340-1AA48D83F280}" sibTransId="{E1116A41-003E-4251-A2F0-4BD31D30B34A}"/>
    <dgm:cxn modelId="{A1EE2F7B-5B23-483A-9C38-F0BEC737618B}" type="presOf" srcId="{0F088A74-F939-4F73-AB7A-9BCEF5170C92}" destId="{681C44D7-E054-40F1-A818-2401C05A8C87}" srcOrd="0" destOrd="0" presId="urn:microsoft.com/office/officeart/2005/8/layout/process1"/>
    <dgm:cxn modelId="{A9014123-AD7C-4B87-9DD4-39E1BDF3A7FA}" type="presParOf" srcId="{681C44D7-E054-40F1-A818-2401C05A8C87}" destId="{111F7E4A-6A70-4DA1-895F-E5C2F121E5B2}" srcOrd="0" destOrd="0" presId="urn:microsoft.com/office/officeart/2005/8/layout/process1"/>
    <dgm:cxn modelId="{142CCFD7-69F5-491B-89C1-70C16F622D32}" type="presParOf" srcId="{681C44D7-E054-40F1-A818-2401C05A8C87}" destId="{72D0F0EF-7090-4131-978B-47134C2E3813}" srcOrd="1" destOrd="0" presId="urn:microsoft.com/office/officeart/2005/8/layout/process1"/>
    <dgm:cxn modelId="{E49634EF-A49F-43AE-A8CC-853224F218C0}" type="presParOf" srcId="{72D0F0EF-7090-4131-978B-47134C2E3813}" destId="{14361235-7EBE-4DF6-9895-E986C46A5466}" srcOrd="0" destOrd="0" presId="urn:microsoft.com/office/officeart/2005/8/layout/process1"/>
    <dgm:cxn modelId="{24D2FCB4-44C7-45A4-913F-75A328A65175}" type="presParOf" srcId="{681C44D7-E054-40F1-A818-2401C05A8C87}" destId="{CFF1161E-7039-4C90-BBB9-BC3A14CDC2F4}" srcOrd="2" destOrd="0" presId="urn:microsoft.com/office/officeart/2005/8/layout/process1"/>
    <dgm:cxn modelId="{CE3A104E-C201-42A7-B31F-839A607BE5DE}" type="presParOf" srcId="{681C44D7-E054-40F1-A818-2401C05A8C87}" destId="{54BDA5E3-872D-4896-AF3F-217D8D5827E7}" srcOrd="3" destOrd="0" presId="urn:microsoft.com/office/officeart/2005/8/layout/process1"/>
    <dgm:cxn modelId="{F1C54C44-AC52-4ABA-AC8F-B6589FD24C44}" type="presParOf" srcId="{54BDA5E3-872D-4896-AF3F-217D8D5827E7}" destId="{E9499557-DDF9-46BD-BF38-3AAB4C46CE23}" srcOrd="0" destOrd="0" presId="urn:microsoft.com/office/officeart/2005/8/layout/process1"/>
    <dgm:cxn modelId="{871A985E-7D7E-472A-9793-0BEBF745C36A}" type="presParOf" srcId="{681C44D7-E054-40F1-A818-2401C05A8C87}" destId="{F27475B0-A52B-45D1-AB7D-1D56F0ECFAD3}" srcOrd="4" destOrd="0" presId="urn:microsoft.com/office/officeart/2005/8/layout/process1"/>
    <dgm:cxn modelId="{AEBD68A3-2F58-4A3E-9C49-9C941636C10D}" type="presParOf" srcId="{681C44D7-E054-40F1-A818-2401C05A8C87}" destId="{6765C4B5-0F86-4A2D-AFA4-169092ECB7DC}" srcOrd="5" destOrd="0" presId="urn:microsoft.com/office/officeart/2005/8/layout/process1"/>
    <dgm:cxn modelId="{2652F51F-EC0E-4B7F-BB7F-AB1AE0B369F5}" type="presParOf" srcId="{6765C4B5-0F86-4A2D-AFA4-169092ECB7DC}" destId="{B5ADB8F9-B456-4A0D-B18C-A9ABA2D6D4DE}" srcOrd="0" destOrd="0" presId="urn:microsoft.com/office/officeart/2005/8/layout/process1"/>
    <dgm:cxn modelId="{F4A5E9C9-F93E-4297-ADA1-9AF907340D6E}" type="presParOf" srcId="{681C44D7-E054-40F1-A818-2401C05A8C87}" destId="{9A2236DE-341F-4322-A0EE-ACE02629BF5C}"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3C68DA-43AA-4077-8967-7CA58A355185}">
      <dsp:nvSpPr>
        <dsp:cNvPr id="0" name=""/>
        <dsp:cNvSpPr/>
      </dsp:nvSpPr>
      <dsp:spPr>
        <a:xfrm>
          <a:off x="1155700" y="0"/>
          <a:ext cx="3784600" cy="37846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Class size</a:t>
          </a:r>
          <a:endParaRPr lang="en-US" sz="1200" kern="1200" dirty="0"/>
        </a:p>
      </dsp:txBody>
      <dsp:txXfrm>
        <a:off x="2518912" y="189229"/>
        <a:ext cx="1058174" cy="567690"/>
      </dsp:txXfrm>
    </dsp:sp>
    <dsp:sp modelId="{B3E93F1D-CBE9-42C8-90E6-08033A5CFD22}">
      <dsp:nvSpPr>
        <dsp:cNvPr id="0" name=""/>
        <dsp:cNvSpPr/>
      </dsp:nvSpPr>
      <dsp:spPr>
        <a:xfrm>
          <a:off x="1534160" y="756920"/>
          <a:ext cx="3027680" cy="30276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Teacher experience</a:t>
          </a:r>
          <a:endParaRPr lang="en-US" sz="1200" kern="1200" dirty="0"/>
        </a:p>
      </dsp:txBody>
      <dsp:txXfrm>
        <a:off x="2518912" y="938580"/>
        <a:ext cx="1058174" cy="544982"/>
      </dsp:txXfrm>
    </dsp:sp>
    <dsp:sp modelId="{39AE816E-68B6-49BD-943D-554BF95C5197}">
      <dsp:nvSpPr>
        <dsp:cNvPr id="0" name=""/>
        <dsp:cNvSpPr/>
      </dsp:nvSpPr>
      <dsp:spPr>
        <a:xfrm>
          <a:off x="1912619" y="1537489"/>
          <a:ext cx="2270760" cy="222346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Rigorous testing</a:t>
          </a:r>
          <a:endParaRPr lang="en-US" sz="1200" kern="1200" dirty="0"/>
        </a:p>
      </dsp:txBody>
      <dsp:txXfrm>
        <a:off x="2518912" y="1704249"/>
        <a:ext cx="1058174" cy="500278"/>
      </dsp:txXfrm>
    </dsp:sp>
    <dsp:sp modelId="{D3CA444A-E834-4ED8-A766-115E4931F143}">
      <dsp:nvSpPr>
        <dsp:cNvPr id="0" name=""/>
        <dsp:cNvSpPr/>
      </dsp:nvSpPr>
      <dsp:spPr>
        <a:xfrm>
          <a:off x="2291080" y="2270760"/>
          <a:ext cx="1513840" cy="15138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The how of teaching</a:t>
          </a:r>
          <a:endParaRPr lang="en-US" sz="1200" kern="1200" dirty="0"/>
        </a:p>
      </dsp:txBody>
      <dsp:txXfrm>
        <a:off x="2512776" y="2649219"/>
        <a:ext cx="1070446" cy="756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990D7-F876-42FA-860B-21FD1F9EA4D6}">
      <dsp:nvSpPr>
        <dsp:cNvPr id="0" name=""/>
        <dsp:cNvSpPr/>
      </dsp:nvSpPr>
      <dsp:spPr>
        <a:xfrm>
          <a:off x="1145634" y="1137"/>
          <a:ext cx="1649536" cy="164953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r>
            <a:rPr lang="en-US" sz="1800" kern="1200" dirty="0" smtClean="0"/>
            <a:t>Framework for Leadership</a:t>
          </a:r>
          <a:endParaRPr lang="en-US" sz="1800" kern="1200" dirty="0"/>
        </a:p>
      </dsp:txBody>
      <dsp:txXfrm>
        <a:off x="1387203" y="242706"/>
        <a:ext cx="1166398" cy="1166398"/>
      </dsp:txXfrm>
    </dsp:sp>
    <dsp:sp modelId="{AA785D5C-E123-480A-A754-F2D103980E83}">
      <dsp:nvSpPr>
        <dsp:cNvPr id="0" name=""/>
        <dsp:cNvSpPr/>
      </dsp:nvSpPr>
      <dsp:spPr>
        <a:xfrm>
          <a:off x="1492036" y="1784615"/>
          <a:ext cx="956731" cy="95673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1618851" y="2150469"/>
        <a:ext cx="703101" cy="225023"/>
      </dsp:txXfrm>
    </dsp:sp>
    <dsp:sp modelId="{0D3B116B-3E0A-4669-A4C2-FFD1843A7E68}">
      <dsp:nvSpPr>
        <dsp:cNvPr id="0" name=""/>
        <dsp:cNvSpPr/>
      </dsp:nvSpPr>
      <dsp:spPr>
        <a:xfrm>
          <a:off x="1145634" y="2875289"/>
          <a:ext cx="1649536" cy="164953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Danielson Framework for Teaching</a:t>
          </a:r>
          <a:endParaRPr lang="en-US" sz="1900" kern="1200" dirty="0"/>
        </a:p>
      </dsp:txBody>
      <dsp:txXfrm>
        <a:off x="1387203" y="3116858"/>
        <a:ext cx="1166398" cy="1166398"/>
      </dsp:txXfrm>
    </dsp:sp>
    <dsp:sp modelId="{68DAAE4C-13C1-44D8-A939-5941EE472DCC}">
      <dsp:nvSpPr>
        <dsp:cNvPr id="0" name=""/>
        <dsp:cNvSpPr/>
      </dsp:nvSpPr>
      <dsp:spPr>
        <a:xfrm>
          <a:off x="3042601" y="1956167"/>
          <a:ext cx="524552" cy="6136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3042601" y="2078892"/>
        <a:ext cx="367186" cy="368177"/>
      </dsp:txXfrm>
    </dsp:sp>
    <dsp:sp modelId="{CBFB8443-DF88-4EAA-A642-77C7D62B2CDA}">
      <dsp:nvSpPr>
        <dsp:cNvPr id="0" name=""/>
        <dsp:cNvSpPr/>
      </dsp:nvSpPr>
      <dsp:spPr>
        <a:xfrm>
          <a:off x="3784892" y="613444"/>
          <a:ext cx="3299073" cy="329907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Vision</a:t>
          </a:r>
        </a:p>
        <a:p>
          <a:pPr lvl="0" algn="ctr" defTabSz="889000">
            <a:lnSpc>
              <a:spcPct val="90000"/>
            </a:lnSpc>
            <a:spcBef>
              <a:spcPct val="0"/>
            </a:spcBef>
            <a:spcAft>
              <a:spcPct val="35000"/>
            </a:spcAft>
          </a:pPr>
          <a:r>
            <a:rPr lang="en-US" sz="2000" kern="1200" dirty="0" smtClean="0"/>
            <a:t>Common Standards</a:t>
          </a:r>
        </a:p>
        <a:p>
          <a:pPr lvl="0" algn="ctr" defTabSz="889000">
            <a:lnSpc>
              <a:spcPct val="90000"/>
            </a:lnSpc>
            <a:spcBef>
              <a:spcPct val="0"/>
            </a:spcBef>
            <a:spcAft>
              <a:spcPct val="35000"/>
            </a:spcAft>
          </a:pPr>
          <a:r>
            <a:rPr lang="en-US" sz="2000" kern="1200" dirty="0" smtClean="0"/>
            <a:t>High Expectations</a:t>
          </a:r>
        </a:p>
        <a:p>
          <a:pPr lvl="0" algn="ctr" defTabSz="889000">
            <a:lnSpc>
              <a:spcPct val="90000"/>
            </a:lnSpc>
            <a:spcBef>
              <a:spcPct val="0"/>
            </a:spcBef>
            <a:spcAft>
              <a:spcPct val="35000"/>
            </a:spcAft>
          </a:pPr>
          <a:r>
            <a:rPr lang="en-US" sz="2000" kern="1200" dirty="0" smtClean="0"/>
            <a:t>Instruction</a:t>
          </a:r>
        </a:p>
        <a:p>
          <a:pPr lvl="0" algn="ctr" defTabSz="889000">
            <a:lnSpc>
              <a:spcPct val="90000"/>
            </a:lnSpc>
            <a:spcBef>
              <a:spcPct val="0"/>
            </a:spcBef>
            <a:spcAft>
              <a:spcPct val="35000"/>
            </a:spcAft>
          </a:pPr>
          <a:r>
            <a:rPr lang="en-US" sz="2000" kern="1200" dirty="0" smtClean="0"/>
            <a:t>Assessment</a:t>
          </a:r>
        </a:p>
        <a:p>
          <a:pPr lvl="0" algn="ctr" defTabSz="889000">
            <a:lnSpc>
              <a:spcPct val="90000"/>
            </a:lnSpc>
            <a:spcBef>
              <a:spcPct val="0"/>
            </a:spcBef>
            <a:spcAft>
              <a:spcPct val="35000"/>
            </a:spcAft>
          </a:pPr>
          <a:r>
            <a:rPr lang="en-US" sz="2000" kern="1200" dirty="0" smtClean="0"/>
            <a:t>Collaboration</a:t>
          </a:r>
        </a:p>
        <a:p>
          <a:pPr lvl="0" algn="ctr" defTabSz="889000">
            <a:lnSpc>
              <a:spcPct val="90000"/>
            </a:lnSpc>
            <a:spcBef>
              <a:spcPct val="0"/>
            </a:spcBef>
            <a:spcAft>
              <a:spcPct val="35000"/>
            </a:spcAft>
          </a:pPr>
          <a:r>
            <a:rPr lang="en-US" sz="2000" kern="1200" dirty="0" smtClean="0"/>
            <a:t>Safety and Security</a:t>
          </a:r>
        </a:p>
        <a:p>
          <a:pPr lvl="0" algn="ctr" defTabSz="889000">
            <a:lnSpc>
              <a:spcPct val="90000"/>
            </a:lnSpc>
            <a:spcBef>
              <a:spcPct val="0"/>
            </a:spcBef>
            <a:spcAft>
              <a:spcPct val="35000"/>
            </a:spcAft>
          </a:pPr>
          <a:r>
            <a:rPr lang="en-US" sz="2000" kern="1200" dirty="0" smtClean="0"/>
            <a:t>Professionalism</a:t>
          </a:r>
          <a:endParaRPr lang="en-US" sz="2000" kern="1200" dirty="0"/>
        </a:p>
      </dsp:txBody>
      <dsp:txXfrm>
        <a:off x="4268030" y="1096582"/>
        <a:ext cx="2332797" cy="23327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B5D7D3-EA66-403C-B293-377E5F228680}">
      <dsp:nvSpPr>
        <dsp:cNvPr id="0" name=""/>
        <dsp:cNvSpPr/>
      </dsp:nvSpPr>
      <dsp:spPr>
        <a:xfrm>
          <a:off x="0" y="1261977"/>
          <a:ext cx="6096000" cy="2438400"/>
        </a:xfrm>
        <a:prstGeom prst="leftRightRibb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27E03B-FF5D-4FCD-92CA-79857A15267B}">
      <dsp:nvSpPr>
        <dsp:cNvPr id="0" name=""/>
        <dsp:cNvSpPr/>
      </dsp:nvSpPr>
      <dsp:spPr>
        <a:xfrm>
          <a:off x="744897" y="1734149"/>
          <a:ext cx="2011679" cy="11948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4008" rIns="0" bIns="68580" numCol="1" spcCol="1270" anchor="ctr" anchorCtr="0">
          <a:noAutofit/>
        </a:bodyPr>
        <a:lstStyle/>
        <a:p>
          <a:pPr lvl="0" algn="ctr" defTabSz="800100">
            <a:lnSpc>
              <a:spcPct val="90000"/>
            </a:lnSpc>
            <a:spcBef>
              <a:spcPct val="0"/>
            </a:spcBef>
            <a:spcAft>
              <a:spcPct val="35000"/>
            </a:spcAft>
          </a:pPr>
          <a:r>
            <a:rPr lang="en-US" sz="1800" kern="1200" dirty="0" smtClean="0"/>
            <a:t>Decreased</a:t>
          </a:r>
        </a:p>
        <a:p>
          <a:pPr lvl="0" algn="ctr" defTabSz="800100">
            <a:lnSpc>
              <a:spcPct val="90000"/>
            </a:lnSpc>
            <a:spcBef>
              <a:spcPct val="0"/>
            </a:spcBef>
            <a:spcAft>
              <a:spcPct val="35000"/>
            </a:spcAft>
          </a:pPr>
          <a:r>
            <a:rPr lang="en-US" sz="1800" kern="1200" dirty="0" smtClean="0"/>
            <a:t>Isolation</a:t>
          </a:r>
          <a:endParaRPr lang="en-US" sz="1800" kern="1200" dirty="0"/>
        </a:p>
      </dsp:txBody>
      <dsp:txXfrm>
        <a:off x="744897" y="1734149"/>
        <a:ext cx="2011679" cy="1194816"/>
      </dsp:txXfrm>
    </dsp:sp>
    <dsp:sp modelId="{141A09F7-8032-4642-86FC-3677552B07A0}">
      <dsp:nvSpPr>
        <dsp:cNvPr id="0" name=""/>
        <dsp:cNvSpPr/>
      </dsp:nvSpPr>
      <dsp:spPr>
        <a:xfrm>
          <a:off x="3048000" y="2204501"/>
          <a:ext cx="2377440" cy="11948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1120" rIns="0" bIns="76200" numCol="1" spcCol="1270" anchor="ctr" anchorCtr="0">
          <a:noAutofit/>
        </a:bodyPr>
        <a:lstStyle/>
        <a:p>
          <a:pPr lvl="0" algn="ctr" defTabSz="889000">
            <a:lnSpc>
              <a:spcPct val="90000"/>
            </a:lnSpc>
            <a:spcBef>
              <a:spcPct val="0"/>
            </a:spcBef>
            <a:spcAft>
              <a:spcPct val="35000"/>
            </a:spcAft>
          </a:pPr>
          <a:r>
            <a:rPr lang="en-US" sz="2000" kern="1200" dirty="0" smtClean="0"/>
            <a:t>Increased Conversation</a:t>
          </a:r>
          <a:endParaRPr lang="en-US" sz="2000" kern="1200" dirty="0"/>
        </a:p>
      </dsp:txBody>
      <dsp:txXfrm>
        <a:off x="3048000" y="2204501"/>
        <a:ext cx="2377440" cy="11948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F7E4A-6A70-4DA1-895F-E5C2F121E5B2}">
      <dsp:nvSpPr>
        <dsp:cNvPr id="0" name=""/>
        <dsp:cNvSpPr/>
      </dsp:nvSpPr>
      <dsp:spPr>
        <a:xfrm>
          <a:off x="5096" y="1625015"/>
          <a:ext cx="1271263" cy="188076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Shared Vision</a:t>
          </a:r>
          <a:endParaRPr lang="en-US" sz="2400" kern="1200" dirty="0"/>
        </a:p>
      </dsp:txBody>
      <dsp:txXfrm>
        <a:off x="42330" y="1662249"/>
        <a:ext cx="1196795" cy="1806300"/>
      </dsp:txXfrm>
    </dsp:sp>
    <dsp:sp modelId="{72D0F0EF-7090-4131-978B-47134C2E3813}">
      <dsp:nvSpPr>
        <dsp:cNvPr id="0" name=""/>
        <dsp:cNvSpPr/>
      </dsp:nvSpPr>
      <dsp:spPr>
        <a:xfrm rot="21572823">
          <a:off x="1382653" y="2418963"/>
          <a:ext cx="225354" cy="27936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dirty="0"/>
        </a:p>
      </dsp:txBody>
      <dsp:txXfrm>
        <a:off x="1382654" y="2475102"/>
        <a:ext cx="157748" cy="167617"/>
      </dsp:txXfrm>
    </dsp:sp>
    <dsp:sp modelId="{CFF1161E-7039-4C90-BBB9-BC3A14CDC2F4}">
      <dsp:nvSpPr>
        <dsp:cNvPr id="0" name=""/>
        <dsp:cNvSpPr/>
      </dsp:nvSpPr>
      <dsp:spPr>
        <a:xfrm>
          <a:off x="1701544" y="1643581"/>
          <a:ext cx="1479726" cy="18151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Aligned Goals</a:t>
          </a:r>
          <a:endParaRPr lang="en-US" sz="2400" kern="1200" dirty="0"/>
        </a:p>
      </dsp:txBody>
      <dsp:txXfrm>
        <a:off x="1744884" y="1686921"/>
        <a:ext cx="1393046" cy="1728485"/>
      </dsp:txXfrm>
    </dsp:sp>
    <dsp:sp modelId="{54BDA5E3-872D-4896-AF3F-217D8D5827E7}">
      <dsp:nvSpPr>
        <dsp:cNvPr id="0" name=""/>
        <dsp:cNvSpPr/>
      </dsp:nvSpPr>
      <dsp:spPr>
        <a:xfrm rot="21637">
          <a:off x="3300263" y="2417683"/>
          <a:ext cx="252275" cy="27936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300264" y="2473317"/>
        <a:ext cx="176593" cy="167617"/>
      </dsp:txXfrm>
    </dsp:sp>
    <dsp:sp modelId="{F27475B0-A52B-45D1-AB7D-1D56F0ECFAD3}">
      <dsp:nvSpPr>
        <dsp:cNvPr id="0" name=""/>
        <dsp:cNvSpPr/>
      </dsp:nvSpPr>
      <dsp:spPr>
        <a:xfrm>
          <a:off x="3657253" y="1657817"/>
          <a:ext cx="2091730" cy="18151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Distributive Leadership </a:t>
          </a:r>
          <a:endParaRPr lang="en-US" sz="2400" kern="1200" dirty="0"/>
        </a:p>
      </dsp:txBody>
      <dsp:txXfrm>
        <a:off x="3710417" y="1710981"/>
        <a:ext cx="1985402" cy="1708837"/>
      </dsp:txXfrm>
    </dsp:sp>
    <dsp:sp modelId="{6765C4B5-0F86-4A2D-AFA4-169092ECB7DC}">
      <dsp:nvSpPr>
        <dsp:cNvPr id="0" name=""/>
        <dsp:cNvSpPr/>
      </dsp:nvSpPr>
      <dsp:spPr>
        <a:xfrm>
          <a:off x="5845350" y="2425719"/>
          <a:ext cx="204296" cy="279361"/>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5845350" y="2481591"/>
        <a:ext cx="143007" cy="167617"/>
      </dsp:txXfrm>
    </dsp:sp>
    <dsp:sp modelId="{9A2236DE-341F-4322-A0EE-ACE02629BF5C}">
      <dsp:nvSpPr>
        <dsp:cNvPr id="0" name=""/>
        <dsp:cNvSpPr/>
      </dsp:nvSpPr>
      <dsp:spPr>
        <a:xfrm>
          <a:off x="6134448" y="1690625"/>
          <a:ext cx="1897934" cy="17495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Student Focused Instruction</a:t>
          </a:r>
          <a:endParaRPr lang="en-US" sz="2400" kern="1200" dirty="0"/>
        </a:p>
      </dsp:txBody>
      <dsp:txXfrm>
        <a:off x="6185691" y="1741868"/>
        <a:ext cx="1795448" cy="1647063"/>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1" name="Rectangle 5"/>
          <p:cNvSpPr>
            <a:spLocks noGrp="1" noChangeArrowheads="1"/>
          </p:cNvSpPr>
          <p:nvPr>
            <p:ph type="sldNum" sz="quarter" idx="3"/>
          </p:nvPr>
        </p:nvSpPr>
        <p:spPr bwMode="auto">
          <a:xfrm>
            <a:off x="3970338" y="8831263"/>
            <a:ext cx="3040062" cy="465137"/>
          </a:xfrm>
          <a:prstGeom prst="rect">
            <a:avLst/>
          </a:prstGeom>
          <a:noFill/>
          <a:ln w="9525">
            <a:noFill/>
            <a:miter lim="800000"/>
            <a:headEnd/>
            <a:tailEnd/>
          </a:ln>
        </p:spPr>
        <p:txBody>
          <a:bodyPr vert="horz" wrap="square" lIns="93547" tIns="46773" rIns="93547" bIns="46773" numCol="1" anchor="b" anchorCtr="0" compatLnSpc="1">
            <a:prstTxWarp prst="textNoShape">
              <a:avLst/>
            </a:prstTxWarp>
          </a:bodyPr>
          <a:lstStyle>
            <a:lvl1pPr algn="r" defTabSz="928688">
              <a:defRPr sz="1200"/>
            </a:lvl1pPr>
          </a:lstStyle>
          <a:p>
            <a:pPr>
              <a:defRPr/>
            </a:pPr>
            <a:fld id="{C55BCE84-53ED-4215-AA9D-EB554989D027}" type="slidenum">
              <a:rPr lang="en-US"/>
              <a:pPr>
                <a:defRPr/>
              </a:pPr>
              <a:t>‹#›</a:t>
            </a:fld>
            <a:endParaRPr lang="en-US" dirty="0"/>
          </a:p>
        </p:txBody>
      </p:sp>
    </p:spTree>
    <p:extLst>
      <p:ext uri="{BB962C8B-B14F-4D97-AF65-F5344CB8AC3E}">
        <p14:creationId xmlns:p14="http://schemas.microsoft.com/office/powerpoint/2010/main" val="329658575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6" name="Rectangle 4"/>
          <p:cNvSpPr>
            <a:spLocks noGrp="1" noRot="1" noChangeAspect="1" noChangeArrowheads="1" noTextEdit="1"/>
          </p:cNvSpPr>
          <p:nvPr>
            <p:ph type="sldImg" idx="2"/>
          </p:nvPr>
        </p:nvSpPr>
        <p:spPr bwMode="auto">
          <a:xfrm>
            <a:off x="1162050" y="692150"/>
            <a:ext cx="4699000" cy="35242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35038" y="4446588"/>
            <a:ext cx="5140325" cy="4138612"/>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15388"/>
            <a:ext cx="3040063"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l" defTabSz="923925">
              <a:defRPr sz="1200"/>
            </a:lvl1pPr>
          </a:lstStyle>
          <a:p>
            <a:pPr>
              <a:defRPr/>
            </a:pPr>
            <a:endParaRPr lang="en-US" dirty="0"/>
          </a:p>
        </p:txBody>
      </p:sp>
      <p:sp>
        <p:nvSpPr>
          <p:cNvPr id="18439" name="Rectangle 7"/>
          <p:cNvSpPr>
            <a:spLocks noGrp="1" noChangeArrowheads="1"/>
          </p:cNvSpPr>
          <p:nvPr>
            <p:ph type="sldNum" sz="quarter" idx="5"/>
          </p:nvPr>
        </p:nvSpPr>
        <p:spPr bwMode="auto">
          <a:xfrm>
            <a:off x="3970338" y="8815388"/>
            <a:ext cx="3040062"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r" defTabSz="923925">
              <a:defRPr sz="1200"/>
            </a:lvl1pPr>
          </a:lstStyle>
          <a:p>
            <a:pPr>
              <a:defRPr/>
            </a:pPr>
            <a:fld id="{9BC96B64-954D-4C90-AD4D-BC7CF4F1DC2F}" type="slidenum">
              <a:rPr lang="en-US"/>
              <a:pPr>
                <a:defRPr/>
              </a:pPr>
              <a:t>‹#›</a:t>
            </a:fld>
            <a:endParaRPr lang="en-US" dirty="0"/>
          </a:p>
        </p:txBody>
      </p:sp>
    </p:spTree>
    <p:extLst>
      <p:ext uri="{BB962C8B-B14F-4D97-AF65-F5344CB8AC3E}">
        <p14:creationId xmlns:p14="http://schemas.microsoft.com/office/powerpoint/2010/main" val="4220486816"/>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s/slide40.xml"/><Relationship Id="rId1" Type="http://schemas.openxmlformats.org/officeDocument/2006/relationships/notesMaster" Target="../notesMasters/notes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marL="171450" indent="-171450" eaLnBrk="1" hangingPunct="1">
              <a:buFont typeface="Arial" pitchFamily="34" charset="0"/>
              <a:buChar char="•"/>
            </a:pPr>
            <a:r>
              <a:rPr lang="en-US" dirty="0" smtClean="0"/>
              <a:t>So here we are after 2 years of creating, revising, and modifying a home grown instrument with help from several other states and researchers – recognizing that the empirical evidence remains thin.</a:t>
            </a:r>
          </a:p>
          <a:p>
            <a:pPr eaLnBrk="1" hangingPunct="1"/>
            <a:endParaRPr lang="en-US" dirty="0"/>
          </a:p>
          <a:p>
            <a:pPr marL="171450" indent="-171450" eaLnBrk="1" hangingPunct="1">
              <a:buFont typeface="Arial" pitchFamily="34" charset="0"/>
              <a:buChar char="•"/>
            </a:pPr>
            <a:r>
              <a:rPr lang="en-US" dirty="0" smtClean="0"/>
              <a:t>The bottom line – We can’t improve schools without effective school leaders.</a:t>
            </a:r>
          </a:p>
          <a:p>
            <a:pPr marL="171450" indent="-171450" eaLnBrk="1" hangingPunct="1">
              <a:buFont typeface="Arial" pitchFamily="34" charset="0"/>
              <a:buChar char="•"/>
            </a:pPr>
            <a:endParaRPr lang="en-US" dirty="0" smtClean="0"/>
          </a:p>
          <a:p>
            <a:pPr marL="171450" indent="-171450" eaLnBrk="1" hangingPunct="1">
              <a:buFont typeface="Arial" pitchFamily="34" charset="0"/>
              <a:buChar char="•"/>
            </a:pPr>
            <a:endParaRPr lang="en-US" dirty="0" smtClean="0"/>
          </a:p>
          <a:p>
            <a:pPr marL="171450" indent="-171450" eaLnBrk="1" hangingPunct="1">
              <a:buFont typeface="Arial" pitchFamily="34" charset="0"/>
              <a:buChar char="•"/>
            </a:pPr>
            <a:r>
              <a:rPr lang="en-US" dirty="0" smtClean="0"/>
              <a:t>Introduce the trainers</a:t>
            </a:r>
          </a:p>
          <a:p>
            <a:pPr marL="171450" indent="-171450" eaLnBrk="1" hangingPunct="1">
              <a:buFont typeface="Arial" pitchFamily="34" charset="0"/>
              <a:buChar char="•"/>
            </a:pPr>
            <a:r>
              <a:rPr lang="en-US" dirty="0" smtClean="0"/>
              <a:t>Walk through materials in binder</a:t>
            </a:r>
          </a:p>
          <a:p>
            <a:pPr marL="171450" indent="-171450" eaLnBrk="1" hangingPunct="1">
              <a:buFont typeface="Arial" pitchFamily="34" charset="0"/>
              <a:buChar char="•"/>
            </a:pPr>
            <a:endParaRPr lang="en-US" dirty="0" smtClean="0"/>
          </a:p>
          <a:p>
            <a:pPr marL="171450" indent="-171450" eaLnBrk="1" hangingPunct="1">
              <a:buFont typeface="Arial" pitchFamily="34" charset="0"/>
              <a:buChar char="•"/>
            </a:pPr>
            <a:r>
              <a:rPr lang="en-US" dirty="0" smtClean="0"/>
              <a:t>Warm-up activity: What do you view as the three most important characteristics/behaviors</a:t>
            </a:r>
            <a:r>
              <a:rPr lang="en-US" baseline="0" dirty="0" smtClean="0"/>
              <a:t> of effective principals?-Individually/ table groups/ Debrief</a:t>
            </a:r>
            <a:endParaRPr lang="en-US" dirty="0" smtClean="0"/>
          </a:p>
          <a:p>
            <a:pPr marL="171450" indent="-171450" eaLnBrk="1" hangingPunct="1">
              <a:buFont typeface="Arial" pitchFamily="34" charset="0"/>
              <a:buChar char="•"/>
            </a:pP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Act 82 really impacts principals immediately, beginning with the first accountability measures in 2014 – 15.</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10</a:t>
            </a:fld>
            <a:endParaRPr lang="en-US" dirty="0"/>
          </a:p>
        </p:txBody>
      </p:sp>
    </p:spTree>
    <p:extLst>
      <p:ext uri="{BB962C8B-B14F-4D97-AF65-F5344CB8AC3E}">
        <p14:creationId xmlns:p14="http://schemas.microsoft.com/office/powerpoint/2010/main" val="598120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is a screen capture of the page within the Framework for Leadership that provides a component-level alignment with </a:t>
            </a:r>
            <a:r>
              <a:rPr lang="en-US" dirty="0"/>
              <a:t>the legislated nomenclature.  </a:t>
            </a:r>
            <a:r>
              <a:rPr lang="en-US" dirty="0" smtClean="0"/>
              <a:t/>
            </a:r>
            <a:br>
              <a:rPr lang="en-US" dirty="0" smtClean="0"/>
            </a:br>
            <a:endParaRPr lang="en-US" dirty="0" smtClean="0"/>
          </a:p>
          <a:p>
            <a:pPr marL="171450" indent="-171450">
              <a:buFont typeface="Arial" pitchFamily="34" charset="0"/>
              <a:buChar char="•"/>
            </a:pPr>
            <a:r>
              <a:rPr lang="en-US" dirty="0" smtClean="0"/>
              <a:t>Note the crosswalks between </a:t>
            </a:r>
            <a:r>
              <a:rPr lang="en-US" b="1" dirty="0" smtClean="0"/>
              <a:t>the legislative categories </a:t>
            </a:r>
            <a:r>
              <a:rPr lang="en-US" dirty="0"/>
              <a:t>(</a:t>
            </a:r>
            <a:r>
              <a:rPr lang="en-US" b="1" i="1" dirty="0" smtClean="0">
                <a:solidFill>
                  <a:srgbClr val="080808"/>
                </a:solidFill>
              </a:rPr>
              <a:t>Planning </a:t>
            </a:r>
            <a:r>
              <a:rPr lang="en-US" b="1" i="1" dirty="0">
                <a:solidFill>
                  <a:srgbClr val="080808"/>
                </a:solidFill>
              </a:rPr>
              <a:t>and Preparation, School Environment, Delivery of Service, and Professional </a:t>
            </a:r>
            <a:r>
              <a:rPr lang="en-US" b="1" i="1" dirty="0" smtClean="0">
                <a:solidFill>
                  <a:srgbClr val="080808"/>
                </a:solidFill>
              </a:rPr>
              <a:t>Development</a:t>
            </a:r>
            <a:r>
              <a:rPr lang="en-US" i="1" dirty="0" smtClean="0">
                <a:solidFill>
                  <a:srgbClr val="080808"/>
                </a:solidFill>
              </a:rPr>
              <a:t>) </a:t>
            </a:r>
            <a:r>
              <a:rPr lang="en-US" dirty="0"/>
              <a:t>and the domains within the Framework for Leadership </a:t>
            </a:r>
            <a:r>
              <a:rPr lang="en-US" i="1" dirty="0" smtClean="0">
                <a:solidFill>
                  <a:srgbClr val="080808"/>
                </a:solidFill>
              </a:rPr>
              <a:t>(</a:t>
            </a:r>
            <a:r>
              <a:rPr lang="en-US" b="1" i="1" dirty="0" smtClean="0">
                <a:solidFill>
                  <a:srgbClr val="080808"/>
                </a:solidFill>
              </a:rPr>
              <a:t>Strategic/Cultural Leadership, Systems Leadership, Leadership for Learning, and Professional and Community Leadership)</a:t>
            </a:r>
            <a:r>
              <a:rPr lang="en-US" b="1" dirty="0">
                <a:solidFill>
                  <a:srgbClr val="080808"/>
                </a:solidFill>
              </a:rPr>
              <a:t/>
            </a:r>
            <a:br>
              <a:rPr lang="en-US" b="1" dirty="0">
                <a:solidFill>
                  <a:srgbClr val="080808"/>
                </a:solidFill>
              </a:rPr>
            </a:br>
            <a:endParaRPr lang="en-US" b="1"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11</a:t>
            </a:fld>
            <a:endParaRPr lang="en-US" dirty="0"/>
          </a:p>
        </p:txBody>
      </p:sp>
    </p:spTree>
    <p:extLst>
      <p:ext uri="{BB962C8B-B14F-4D97-AF65-F5344CB8AC3E}">
        <p14:creationId xmlns:p14="http://schemas.microsoft.com/office/powerpoint/2010/main" val="26207279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After July 1, 2014 </a:t>
            </a:r>
            <a:r>
              <a:rPr lang="en-US" dirty="0" smtClean="0">
                <a:sym typeface="Wingdings" pitchFamily="2" charset="2"/>
              </a:rPr>
              <a:t>  Any changes to the instrument have to go through the regulatory review  process (IRRC).</a:t>
            </a:r>
          </a:p>
          <a:p>
            <a:pPr marL="171450" indent="-171450">
              <a:buFont typeface="Arial" pitchFamily="34" charset="0"/>
              <a:buChar char="•"/>
            </a:pP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Just as the Framework for Teaching contains 4 domains and components, so too does the Framework for Leadership</a:t>
            </a:r>
          </a:p>
          <a:p>
            <a:pPr marL="171450" indent="-171450">
              <a:buFont typeface="Arial" pitchFamily="34" charset="0"/>
              <a:buChar char="•"/>
            </a:pP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We will take</a:t>
            </a:r>
            <a:r>
              <a:rPr lang="en-US" baseline="0" dirty="0" smtClean="0">
                <a:sym typeface="Wingdings" pitchFamily="2" charset="2"/>
              </a:rPr>
              <a:t> a closer look but before doing so, lets review the research…Donna.</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12</a:t>
            </a:fld>
            <a:endParaRPr lang="en-US" dirty="0"/>
          </a:p>
        </p:txBody>
      </p:sp>
    </p:spTree>
    <p:extLst>
      <p:ext uri="{BB962C8B-B14F-4D97-AF65-F5344CB8AC3E}">
        <p14:creationId xmlns:p14="http://schemas.microsoft.com/office/powerpoint/2010/main" val="2835793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13</a:t>
            </a:fld>
            <a:endParaRPr lang="en-US" dirty="0"/>
          </a:p>
        </p:txBody>
      </p:sp>
    </p:spTree>
    <p:extLst>
      <p:ext uri="{BB962C8B-B14F-4D97-AF65-F5344CB8AC3E}">
        <p14:creationId xmlns:p14="http://schemas.microsoft.com/office/powerpoint/2010/main" val="2287199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14</a:t>
            </a:fld>
            <a:endParaRPr lang="en-US" dirty="0"/>
          </a:p>
        </p:txBody>
      </p:sp>
    </p:spTree>
    <p:extLst>
      <p:ext uri="{BB962C8B-B14F-4D97-AF65-F5344CB8AC3E}">
        <p14:creationId xmlns:p14="http://schemas.microsoft.com/office/powerpoint/2010/main" val="3328217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Multiple Observers </a:t>
            </a:r>
            <a:r>
              <a:rPr lang="en-US" dirty="0" smtClean="0">
                <a:sym typeface="Wingdings" pitchFamily="2" charset="2"/>
              </a:rPr>
              <a:t>  Can be a challenge for smaller districts.</a:t>
            </a:r>
          </a:p>
          <a:p>
            <a:pPr marL="171450" indent="-171450">
              <a:buFont typeface="Arial" pitchFamily="34" charset="0"/>
              <a:buChar char="•"/>
            </a:pPr>
            <a:r>
              <a:rPr lang="en-US" dirty="0" smtClean="0">
                <a:sym typeface="Wingdings" pitchFamily="2" charset="2"/>
              </a:rPr>
              <a:t>MET Study  It also discusses the importance of student feedback as an integral measure of teacher effectiveness, which could be part of the 360 feedback loop (inclusive of all stakeholders).</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15</a:t>
            </a:fld>
            <a:endParaRPr lang="en-US" dirty="0"/>
          </a:p>
        </p:txBody>
      </p:sp>
    </p:spTree>
    <p:extLst>
      <p:ext uri="{BB962C8B-B14F-4D97-AF65-F5344CB8AC3E}">
        <p14:creationId xmlns:p14="http://schemas.microsoft.com/office/powerpoint/2010/main" val="42647214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Wallace Foundation competencies were instrumental in helping to forge the domain level of the Principal Effectiveness Instrument.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16</a:t>
            </a:fld>
            <a:endParaRPr lang="en-US" dirty="0"/>
          </a:p>
        </p:txBody>
      </p:sp>
    </p:spTree>
    <p:extLst>
      <p:ext uri="{BB962C8B-B14F-4D97-AF65-F5344CB8AC3E}">
        <p14:creationId xmlns:p14="http://schemas.microsoft.com/office/powerpoint/2010/main" val="11659537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 notes from the CALDER report include:</a:t>
            </a:r>
          </a:p>
          <a:p>
            <a:pPr marL="171450" indent="-171450">
              <a:buFont typeface="Arial" pitchFamily="34" charset="0"/>
              <a:buChar char="•"/>
            </a:pPr>
            <a:r>
              <a:rPr lang="en-US" dirty="0" smtClean="0"/>
              <a:t>Principals play a critical role in retaining teachers.</a:t>
            </a:r>
          </a:p>
          <a:p>
            <a:pPr marL="171450" indent="-171450">
              <a:buFont typeface="Arial" pitchFamily="34" charset="0"/>
              <a:buChar char="•"/>
            </a:pPr>
            <a:r>
              <a:rPr lang="en-US" dirty="0" smtClean="0"/>
              <a:t>Teachers in schools with more effective principals improve more rapidly than those in schools with less effective principals.</a:t>
            </a:r>
          </a:p>
          <a:p>
            <a:pPr marL="171450" indent="-171450">
              <a:buFont typeface="Arial" pitchFamily="34" charset="0"/>
              <a:buChar char="•"/>
            </a:pPr>
            <a:r>
              <a:rPr lang="en-US" dirty="0" smtClean="0"/>
              <a:t>Effective principals recruit, retain, and develop high quality teachers.</a:t>
            </a:r>
          </a:p>
          <a:p>
            <a:pPr marL="171450" indent="-171450">
              <a:buFont typeface="Arial" pitchFamily="34" charset="0"/>
              <a:buChar char="•"/>
            </a:pPr>
            <a:r>
              <a:rPr lang="en-US" dirty="0" smtClean="0"/>
              <a:t>Experience as an assistant principal positively impacts test scores and suspension rates.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17</a:t>
            </a:fld>
            <a:endParaRPr lang="en-US" dirty="0"/>
          </a:p>
        </p:txBody>
      </p:sp>
    </p:spTree>
    <p:extLst>
      <p:ext uri="{BB962C8B-B14F-4D97-AF65-F5344CB8AC3E}">
        <p14:creationId xmlns:p14="http://schemas.microsoft.com/office/powerpoint/2010/main" val="114950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18</a:t>
            </a:fld>
            <a:endParaRPr lang="en-US" dirty="0"/>
          </a:p>
        </p:txBody>
      </p:sp>
    </p:spTree>
    <p:extLst>
      <p:ext uri="{BB962C8B-B14F-4D97-AF65-F5344CB8AC3E}">
        <p14:creationId xmlns:p14="http://schemas.microsoft.com/office/powerpoint/2010/main" val="19214652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19</a:t>
            </a:fld>
            <a:endParaRPr lang="en-US" dirty="0"/>
          </a:p>
        </p:txBody>
      </p:sp>
    </p:spTree>
    <p:extLst>
      <p:ext uri="{BB962C8B-B14F-4D97-AF65-F5344CB8AC3E}">
        <p14:creationId xmlns:p14="http://schemas.microsoft.com/office/powerpoint/2010/main" val="1207072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Current evaluation processes are not always fair and objective</a:t>
            </a:r>
            <a:r>
              <a:rPr lang="en-US" dirty="0" smtClean="0"/>
              <a:t>.</a:t>
            </a:r>
            <a:br>
              <a:rPr lang="en-US" dirty="0" smtClean="0"/>
            </a:br>
            <a:endParaRPr lang="en-US" dirty="0"/>
          </a:p>
          <a:p>
            <a:pPr marL="171450" indent="-171450">
              <a:buFont typeface="Arial" pitchFamily="34" charset="0"/>
              <a:buChar char="•"/>
            </a:pPr>
            <a:r>
              <a:rPr lang="en-US" dirty="0"/>
              <a:t>National Association of Elementary School </a:t>
            </a:r>
            <a:r>
              <a:rPr lang="en-US" dirty="0" smtClean="0"/>
              <a:t>Principals (NAESP) noted that fair evaluations must be transparent, systematically applied to</a:t>
            </a:r>
            <a:r>
              <a:rPr lang="en-US" u="sng" dirty="0" smtClean="0"/>
              <a:t> a</a:t>
            </a:r>
            <a:r>
              <a:rPr lang="en-US" dirty="0" smtClean="0"/>
              <a:t>ll principals, with a high priority on outcomes principals control.  </a:t>
            </a:r>
            <a:br>
              <a:rPr lang="en-US" dirty="0" smtClean="0"/>
            </a:br>
            <a:endParaRPr lang="en-US" dirty="0" smtClean="0"/>
          </a:p>
          <a:p>
            <a:pPr marL="171450" indent="-171450">
              <a:buFont typeface="Arial" pitchFamily="34" charset="0"/>
              <a:buChar char="•"/>
            </a:pPr>
            <a:r>
              <a:rPr lang="en-US" dirty="0" smtClean="0"/>
              <a:t>Go to</a:t>
            </a:r>
            <a:r>
              <a:rPr lang="en-US" dirty="0"/>
              <a:t>: http://</a:t>
            </a:r>
            <a:r>
              <a:rPr lang="en-US" dirty="0" smtClean="0"/>
              <a:t>www.naesp.org/rethinking-principal-evaluation</a:t>
            </a:r>
          </a:p>
          <a:p>
            <a:pPr marL="171450" indent="-171450">
              <a:buFont typeface="Arial" pitchFamily="34" charset="0"/>
              <a:buChar char="•"/>
            </a:pPr>
            <a:endParaRPr lang="en-US" dirty="0" smtClean="0"/>
          </a:p>
          <a:p>
            <a:pPr marL="171450" indent="-171450">
              <a:buFont typeface="Arial" pitchFamily="34" charset="0"/>
              <a:buChar char="•"/>
            </a:pPr>
            <a:r>
              <a:rPr lang="en-US" dirty="0" smtClean="0"/>
              <a:t>COMPELLED BY LAW TO USE </a:t>
            </a:r>
            <a:r>
              <a:rPr lang="en-US" baseline="0" dirty="0" smtClean="0"/>
              <a:t> THE FRAMEWORK FOR LEADERSHIP</a:t>
            </a:r>
            <a:endParaRPr lang="en-US" dirty="0" smtClean="0"/>
          </a:p>
          <a:p>
            <a:pPr marL="171450" indent="-171450">
              <a:buFont typeface="Arial" pitchFamily="34" charset="0"/>
              <a:buChar char="•"/>
            </a:pPr>
            <a:endParaRPr lang="en-US" dirty="0" smtClean="0"/>
          </a:p>
          <a:p>
            <a:pPr marL="171450" indent="-171450">
              <a:buFont typeface="Arial" pitchFamily="34" charset="0"/>
              <a:buChar char="•"/>
            </a:pPr>
            <a:endParaRPr lang="en-US" dirty="0"/>
          </a:p>
          <a:p>
            <a:pPr marL="171450" indent="-171450">
              <a:buFont typeface="Arial" pitchFamily="34" charset="0"/>
              <a:buChar char="•"/>
            </a:pPr>
            <a:endParaRPr lang="en-US" dirty="0" smtClean="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a:t>
            </a:fld>
            <a:endParaRPr lang="en-US" dirty="0"/>
          </a:p>
        </p:txBody>
      </p:sp>
    </p:spTree>
    <p:extLst>
      <p:ext uri="{BB962C8B-B14F-4D97-AF65-F5344CB8AC3E}">
        <p14:creationId xmlns:p14="http://schemas.microsoft.com/office/powerpoint/2010/main" val="39614758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20</a:t>
            </a:fld>
            <a:endParaRPr lang="en-US" dirty="0"/>
          </a:p>
        </p:txBody>
      </p:sp>
    </p:spTree>
    <p:extLst>
      <p:ext uri="{BB962C8B-B14F-4D97-AF65-F5344CB8AC3E}">
        <p14:creationId xmlns:p14="http://schemas.microsoft.com/office/powerpoint/2010/main" val="33033439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MAY WANT TO PULL OUT YOUR PURPLE PACKET:</a:t>
            </a:r>
            <a:r>
              <a:rPr lang="en-US" baseline="0" dirty="0" smtClean="0"/>
              <a:t> FRAMEWORK FOR LEADERSHIP</a:t>
            </a:r>
            <a:endParaRPr lang="en-US" dirty="0" smtClean="0"/>
          </a:p>
          <a:p>
            <a:pPr marL="171450" indent="-171450">
              <a:buFont typeface="Arial" pitchFamily="34" charset="0"/>
              <a:buChar char="•"/>
            </a:pPr>
            <a:endParaRPr lang="en-US" dirty="0" smtClean="0"/>
          </a:p>
          <a:p>
            <a:pPr marL="171450" indent="-171450">
              <a:buFont typeface="Arial" pitchFamily="34" charset="0"/>
              <a:buChar char="•"/>
            </a:pPr>
            <a:r>
              <a:rPr lang="en-US" dirty="0" smtClean="0"/>
              <a:t>Selection of the components on this domain are intended to be strategic in nature.  These components help to establish the climate/culture of the school.</a:t>
            </a:r>
            <a:br>
              <a:rPr lang="en-US" dirty="0" smtClean="0"/>
            </a:br>
            <a:endParaRPr lang="en-US" dirty="0" smtClean="0"/>
          </a:p>
          <a:p>
            <a:pPr marL="171450" indent="-171450">
              <a:buFont typeface="Arial" pitchFamily="34" charset="0"/>
              <a:buChar char="•"/>
            </a:pPr>
            <a:r>
              <a:rPr lang="en-US" dirty="0" smtClean="0"/>
              <a:t>Here we are looking at the context of the school</a:t>
            </a:r>
            <a:br>
              <a:rPr lang="en-US" dirty="0" smtClean="0"/>
            </a:br>
            <a:endParaRPr lang="en-US" dirty="0" smtClean="0"/>
          </a:p>
          <a:p>
            <a:pPr marL="171450" indent="-171450">
              <a:buFont typeface="Arial" pitchFamily="34" charset="0"/>
              <a:buChar char="•"/>
            </a:pPr>
            <a:r>
              <a:rPr lang="en-US" dirty="0" smtClean="0"/>
              <a:t>Principals are critical in establishing the climate of the building.</a:t>
            </a:r>
            <a:br>
              <a:rPr lang="en-US" dirty="0" smtClean="0"/>
            </a:br>
            <a:endParaRPr lang="en-US" dirty="0" smtClean="0"/>
          </a:p>
          <a:p>
            <a:pPr marL="171450" indent="-171450">
              <a:buFont typeface="Arial" pitchFamily="34" charset="0"/>
              <a:buChar char="•"/>
            </a:pPr>
            <a:r>
              <a:rPr lang="en-US" dirty="0" smtClean="0"/>
              <a:t>Uses of Data </a:t>
            </a:r>
            <a:r>
              <a:rPr lang="en-US" dirty="0" smtClean="0">
                <a:sym typeface="Wingdings" pitchFamily="2" charset="2"/>
              </a:rPr>
              <a:t>  Does the principal understand and use data?</a:t>
            </a:r>
          </a:p>
          <a:p>
            <a:pPr marL="171450" indent="-171450">
              <a:buFont typeface="Arial" pitchFamily="34" charset="0"/>
              <a:buChar char="•"/>
            </a:pPr>
            <a:r>
              <a:rPr lang="en-US" dirty="0" smtClean="0">
                <a:sym typeface="Wingdings" pitchFamily="2" charset="2"/>
              </a:rPr>
              <a:t>Collaborative and Empowering Work Environment   Principals play a critical role in retaining teachers.  Principals promote collegiality in the development of building level goals.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21</a:t>
            </a:fld>
            <a:endParaRPr lang="en-US" dirty="0"/>
          </a:p>
        </p:txBody>
      </p:sp>
    </p:spTree>
    <p:extLst>
      <p:ext uri="{BB962C8B-B14F-4D97-AF65-F5344CB8AC3E}">
        <p14:creationId xmlns:p14="http://schemas.microsoft.com/office/powerpoint/2010/main" val="2978269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It should be noted that components in each of the Domains are aligned to the Core and Corollary Standards.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22</a:t>
            </a:fld>
            <a:endParaRPr lang="en-US" dirty="0"/>
          </a:p>
        </p:txBody>
      </p:sp>
    </p:spTree>
    <p:extLst>
      <p:ext uri="{BB962C8B-B14F-4D97-AF65-F5344CB8AC3E}">
        <p14:creationId xmlns:p14="http://schemas.microsoft.com/office/powerpoint/2010/main" val="186801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Selection of the components on this domain are intended to </a:t>
            </a:r>
            <a:r>
              <a:rPr lang="en-US" b="1" dirty="0"/>
              <a:t>be </a:t>
            </a:r>
            <a:r>
              <a:rPr lang="en-US" b="1" dirty="0" smtClean="0"/>
              <a:t>tactical </a:t>
            </a:r>
            <a:r>
              <a:rPr lang="en-US" b="1" dirty="0"/>
              <a:t>in </a:t>
            </a:r>
            <a:r>
              <a:rPr lang="en-US" b="1" dirty="0" smtClean="0"/>
              <a:t>nature</a:t>
            </a:r>
            <a:r>
              <a:rPr lang="en-US" dirty="0" smtClean="0"/>
              <a:t>, which look at a school from a systems perspective.</a:t>
            </a:r>
            <a:br>
              <a:rPr lang="en-US" dirty="0" smtClean="0"/>
            </a:br>
            <a:endParaRPr lang="en-US" dirty="0" smtClean="0"/>
          </a:p>
          <a:p>
            <a:pPr marL="171450" indent="-171450">
              <a:buFont typeface="Arial" pitchFamily="34" charset="0"/>
              <a:buChar char="•"/>
            </a:pPr>
            <a:r>
              <a:rPr lang="en-US" dirty="0" smtClean="0"/>
              <a:t>Federal Mandates </a:t>
            </a:r>
            <a:r>
              <a:rPr lang="en-US" dirty="0" smtClean="0">
                <a:sym typeface="Wingdings" pitchFamily="2" charset="2"/>
              </a:rPr>
              <a:t>  Schools receiving School Improvement Grants (SIG) need to be sure those requirements are included here.</a:t>
            </a:r>
            <a:br>
              <a:rPr lang="en-US" dirty="0" smtClean="0">
                <a:sym typeface="Wingdings" pitchFamily="2" charset="2"/>
              </a:rPr>
            </a:b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This is the managerial piece as well.</a:t>
            </a:r>
            <a:r>
              <a:rPr lang="en-US" dirty="0">
                <a:sym typeface="Wingdings" pitchFamily="2" charset="2"/>
              </a:rPr>
              <a:t> </a:t>
            </a:r>
            <a:br>
              <a:rPr lang="en-US" dirty="0">
                <a:sym typeface="Wingdings" pitchFamily="2" charset="2"/>
              </a:rPr>
            </a:b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It focuses on:</a:t>
            </a:r>
          </a:p>
          <a:p>
            <a:pPr marL="628650" lvl="1" indent="-171450">
              <a:buFont typeface="Arial" pitchFamily="34" charset="0"/>
              <a:buChar char="•"/>
            </a:pPr>
            <a:r>
              <a:rPr lang="en-US" dirty="0" smtClean="0">
                <a:sym typeface="Wingdings" pitchFamily="2" charset="2"/>
              </a:rPr>
              <a:t>Communication</a:t>
            </a:r>
          </a:p>
          <a:p>
            <a:pPr marL="628650" lvl="1" indent="-171450">
              <a:buFont typeface="Arial" pitchFamily="34" charset="0"/>
              <a:buChar char="•"/>
            </a:pPr>
            <a:r>
              <a:rPr lang="en-US" dirty="0" smtClean="0">
                <a:sym typeface="Wingdings" pitchFamily="2" charset="2"/>
              </a:rPr>
              <a:t>Compliance</a:t>
            </a:r>
          </a:p>
          <a:p>
            <a:pPr marL="628650" lvl="1" indent="-171450">
              <a:buFont typeface="Arial" pitchFamily="34" charset="0"/>
              <a:buChar char="•"/>
            </a:pPr>
            <a:r>
              <a:rPr lang="en-US" dirty="0" smtClean="0">
                <a:sym typeface="Wingdings" pitchFamily="2" charset="2"/>
              </a:rPr>
              <a:t>Conflict Management</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23</a:t>
            </a:fld>
            <a:endParaRPr lang="en-US" dirty="0"/>
          </a:p>
        </p:txBody>
      </p:sp>
    </p:spTree>
    <p:extLst>
      <p:ext uri="{BB962C8B-B14F-4D97-AF65-F5344CB8AC3E}">
        <p14:creationId xmlns:p14="http://schemas.microsoft.com/office/powerpoint/2010/main" val="7633136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Federal Mandates </a:t>
            </a:r>
            <a:r>
              <a:rPr lang="en-US" dirty="0">
                <a:sym typeface="Wingdings" pitchFamily="2" charset="2"/>
              </a:rPr>
              <a:t>  Schools receiving School Improvement Grants (SIG) need to be sure those requirements are </a:t>
            </a:r>
            <a:r>
              <a:rPr lang="en-US" dirty="0" smtClean="0">
                <a:sym typeface="Wingdings" pitchFamily="2" charset="2"/>
              </a:rPr>
              <a:t>included as part of their school improvement initiatives as principals are evaluated.</a:t>
            </a:r>
            <a:br>
              <a:rPr lang="en-US" dirty="0" smtClean="0">
                <a:sym typeface="Wingdings" pitchFamily="2" charset="2"/>
              </a:rPr>
            </a:br>
            <a:endParaRPr lang="en-US" dirty="0" smtClean="0">
              <a:sym typeface="Wingdings" pitchFamily="2" charset="2"/>
            </a:endParaRPr>
          </a:p>
          <a:p>
            <a:pPr marL="171450" indent="-171450">
              <a:buFont typeface="Arial" pitchFamily="34" charset="0"/>
              <a:buChar char="•"/>
            </a:pPr>
            <a:r>
              <a:rPr lang="en-US" b="1" dirty="0" smtClean="0">
                <a:sym typeface="Wingdings" pitchFamily="2" charset="2"/>
              </a:rPr>
              <a:t>Student achievement </a:t>
            </a:r>
            <a:r>
              <a:rPr lang="en-US" dirty="0" smtClean="0">
                <a:sym typeface="Wingdings" pitchFamily="2" charset="2"/>
              </a:rPr>
              <a:t>is at the core of this Domain.</a:t>
            </a:r>
            <a:br>
              <a:rPr lang="en-US" dirty="0" smtClean="0">
                <a:sym typeface="Wingdings" pitchFamily="2" charset="2"/>
              </a:rPr>
            </a:b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Principals must establish high expectations, facilitate quality instruction, which are the key components of student performance.  </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24</a:t>
            </a:fld>
            <a:endParaRPr lang="en-US" dirty="0"/>
          </a:p>
        </p:txBody>
      </p:sp>
    </p:spTree>
    <p:extLst>
      <p:ext uri="{BB962C8B-B14F-4D97-AF65-F5344CB8AC3E}">
        <p14:creationId xmlns:p14="http://schemas.microsoft.com/office/powerpoint/2010/main" val="34020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How does the principal work with stakeholders?</a:t>
            </a:r>
          </a:p>
          <a:p>
            <a:pPr marL="171450" indent="-171450">
              <a:buFont typeface="Arial" pitchFamily="34" charset="0"/>
              <a:buChar char="•"/>
            </a:pPr>
            <a:r>
              <a:rPr lang="en-US" dirty="0" smtClean="0"/>
              <a:t>This Domain provides an excellent opportunity for principals to bring evidence to the table, such as 360 degree surveys and other indicators of their interactions with multiple constituents.</a:t>
            </a:r>
          </a:p>
          <a:p>
            <a:pPr marL="171450" indent="-171450">
              <a:buFont typeface="Arial" pitchFamily="34" charset="0"/>
              <a:buChar char="•"/>
            </a:pPr>
            <a:r>
              <a:rPr lang="en-US" dirty="0" smtClean="0"/>
              <a:t>Planning is taking place to offer professional development within SAS.</a:t>
            </a:r>
          </a:p>
          <a:p>
            <a:pPr marL="171450" indent="-171450">
              <a:buFont typeface="Arial" pitchFamily="34" charset="0"/>
              <a:buChar char="•"/>
            </a:pPr>
            <a:r>
              <a:rPr lang="en-US" dirty="0" smtClean="0"/>
              <a:t>Also professional development within the PIL program will be directly aligned to Principal Effectiveness.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25</a:t>
            </a:fld>
            <a:endParaRPr lang="en-US" dirty="0"/>
          </a:p>
        </p:txBody>
      </p:sp>
    </p:spTree>
    <p:extLst>
      <p:ext uri="{BB962C8B-B14F-4D97-AF65-F5344CB8AC3E}">
        <p14:creationId xmlns:p14="http://schemas.microsoft.com/office/powerpoint/2010/main" val="16294679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We want</a:t>
            </a:r>
            <a:r>
              <a:rPr lang="en-US" sz="1400" baseline="0" dirty="0" smtClean="0"/>
              <a:t> to give you an opportunity to take a deeper dive into the Framework for Leadership and to also compare it to the Framework for Teaching.</a:t>
            </a:r>
          </a:p>
          <a:p>
            <a:r>
              <a:rPr lang="en-US" sz="1400" baseline="0" dirty="0" smtClean="0"/>
              <a:t>You will need your purple packet (FFL) and the goldenrod (FFT) and the blue worksheet that is titled, “Framework Review Connections”</a:t>
            </a:r>
          </a:p>
          <a:p>
            <a:endParaRPr lang="en-US" sz="1400" baseline="0" dirty="0" smtClean="0"/>
          </a:p>
          <a:p>
            <a:r>
              <a:rPr lang="en-US" sz="1400" baseline="0" dirty="0" smtClean="0"/>
              <a:t>I think most of you are familiar with the Framework for Teaching. What you will do in this activity is to identify characteristics of each rubric that are unique to the teacher and principal BUT then identify where you see the connections between the two documents.</a:t>
            </a:r>
          </a:p>
          <a:p>
            <a:endParaRPr lang="en-US" sz="1400" baseline="0" dirty="0" smtClean="0"/>
          </a:p>
          <a:p>
            <a:r>
              <a:rPr lang="en-US" sz="1400" baseline="0" dirty="0" smtClean="0"/>
              <a:t>You may want to take some time to review individually and then debrief as a table. You will be asked to report out.</a:t>
            </a:r>
          </a:p>
          <a:p>
            <a:endParaRPr lang="en-US" sz="1400" baseline="0" dirty="0" smtClean="0"/>
          </a:p>
          <a:p>
            <a:r>
              <a:rPr lang="en-US" sz="1400" baseline="0" dirty="0" smtClean="0"/>
              <a:t>AFTER DEBRIEFING, REVIEW THE NEW DOCUMENTS IN THE BINDER RELATED TO CONNECTEDNESS, STRATEGIC DISCUSSIONS AND IMPORTANCE OF ALIGNMENT</a:t>
            </a:r>
          </a:p>
          <a:p>
            <a:endParaRPr lang="en-US" sz="1400" baseline="0" dirty="0" smtClean="0"/>
          </a:p>
          <a:p>
            <a:endParaRPr lang="en-US" sz="1400" baseline="0" dirty="0" smtClean="0"/>
          </a:p>
          <a:p>
            <a:r>
              <a:rPr lang="en-US" sz="1400" baseline="0" dirty="0" smtClean="0"/>
              <a:t>STRATEGIC DISCUSSIONS OCCUR BETWEEN SUPERVISING ADMINISTRATOR AND PRINCIPAL AS WELL AS BETWEEN PRINCIPALS AND TEACHERS</a:t>
            </a:r>
            <a:endParaRPr lang="en-US" sz="1400"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26</a:t>
            </a:fld>
            <a:endParaRPr lang="en-US" dirty="0"/>
          </a:p>
        </p:txBody>
      </p:sp>
    </p:spTree>
    <p:extLst>
      <p:ext uri="{BB962C8B-B14F-4D97-AF65-F5344CB8AC3E}">
        <p14:creationId xmlns:p14="http://schemas.microsoft.com/office/powerpoint/2010/main" val="29064425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27</a:t>
            </a:fld>
            <a:endParaRPr lang="en-US" dirty="0"/>
          </a:p>
        </p:txBody>
      </p:sp>
    </p:spTree>
    <p:extLst>
      <p:ext uri="{BB962C8B-B14F-4D97-AF65-F5344CB8AC3E}">
        <p14:creationId xmlns:p14="http://schemas.microsoft.com/office/powerpoint/2010/main" val="34196637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data gleaned from compelling student performance research is straightforward: teaching behaviors have a statistically significant </a:t>
            </a:r>
            <a:r>
              <a:rPr lang="en-US" i="1" dirty="0" smtClean="0"/>
              <a:t>causal </a:t>
            </a:r>
            <a:r>
              <a:rPr lang="en-US" i="0" dirty="0" smtClean="0"/>
              <a:t>effect on the academic gains-or</a:t>
            </a:r>
            <a:r>
              <a:rPr lang="en-US" i="0" baseline="0" dirty="0" smtClean="0"/>
              <a:t> lack of gains- among public </a:t>
            </a:r>
            <a:r>
              <a:rPr lang="en-US" i="0" baseline="0" smtClean="0"/>
              <a:t>school students </a:t>
            </a:r>
            <a:r>
              <a:rPr lang="en-US" i="0" baseline="0" dirty="0" smtClean="0"/>
              <a:t>throughout their K-12 experience.  No other factor comes close to having the same causal impact: not race or ethnicity, not years of teacher experience, not class size, and not state mandated testing.”</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28</a:t>
            </a:fld>
            <a:endParaRPr lang="en-US"/>
          </a:p>
        </p:txBody>
      </p:sp>
    </p:spTree>
    <p:extLst>
      <p:ext uri="{BB962C8B-B14F-4D97-AF65-F5344CB8AC3E}">
        <p14:creationId xmlns:p14="http://schemas.microsoft.com/office/powerpoint/2010/main" val="706806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29</a:t>
            </a:fld>
            <a:endParaRPr lang="en-US" dirty="0"/>
          </a:p>
        </p:txBody>
      </p:sp>
    </p:spTree>
    <p:extLst>
      <p:ext uri="{BB962C8B-B14F-4D97-AF65-F5344CB8AC3E}">
        <p14:creationId xmlns:p14="http://schemas.microsoft.com/office/powerpoint/2010/main" val="3692571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will be the 1</a:t>
            </a:r>
            <a:r>
              <a:rPr lang="en-US" baseline="30000" dirty="0" smtClean="0"/>
              <a:t>st</a:t>
            </a:r>
            <a:r>
              <a:rPr lang="en-US" dirty="0" smtClean="0"/>
              <a:t> universal evaluation instrument for principals in Pennsylvania.</a:t>
            </a:r>
            <a:br>
              <a:rPr lang="en-US" dirty="0" smtClean="0"/>
            </a:br>
            <a:r>
              <a:rPr lang="en-US" dirty="0" smtClean="0"/>
              <a:t> </a:t>
            </a:r>
          </a:p>
          <a:p>
            <a:pPr marL="171450" indent="-171450">
              <a:buFont typeface="Arial" pitchFamily="34" charset="0"/>
              <a:buChar char="•"/>
            </a:pPr>
            <a:r>
              <a:rPr lang="en-US" dirty="0" smtClean="0"/>
              <a:t>Sustainability will be addressed through the PIL program for both principals and teachers.  We need to create a pipeline of leaders who can make a difference, especially in troubled schools.</a:t>
            </a:r>
            <a:br>
              <a:rPr lang="en-US" dirty="0" smtClean="0"/>
            </a:br>
            <a:endParaRPr lang="en-US" dirty="0" smtClean="0"/>
          </a:p>
          <a:p>
            <a:pPr marL="171450" indent="-171450">
              <a:buFont typeface="Arial" pitchFamily="34" charset="0"/>
              <a:buChar char="•"/>
            </a:pPr>
            <a:r>
              <a:rPr lang="en-US" dirty="0" smtClean="0"/>
              <a:t>Reliability and validity can be a challenge, although we now have the research firm Mathematica working with us to address these issues during the various roll-out phases.</a:t>
            </a:r>
            <a:br>
              <a:rPr lang="en-US" dirty="0" smtClean="0"/>
            </a:br>
            <a:endParaRPr lang="en-US" dirty="0" smtClean="0"/>
          </a:p>
          <a:p>
            <a:pPr marL="171450" indent="-171450">
              <a:buFont typeface="Arial" pitchFamily="34" charset="0"/>
              <a:buChar char="•"/>
            </a:pPr>
            <a:r>
              <a:rPr lang="en-US" dirty="0" smtClean="0"/>
              <a:t>Note that we do not have a “Teachscape-like” inter-rater reliability tool for supervisors to use with principals; however, much time is being spent developing training and other resources to help in the calibration of various evaluators.  </a:t>
            </a:r>
            <a:br>
              <a:rPr lang="en-US" dirty="0" smtClean="0"/>
            </a:br>
            <a:endParaRPr lang="en-US" dirty="0" smtClean="0"/>
          </a:p>
          <a:p>
            <a:pPr marL="171450" indent="-171450">
              <a:buFont typeface="Arial" pitchFamily="34" charset="0"/>
              <a:buChar char="•"/>
            </a:pPr>
            <a:r>
              <a:rPr lang="en-US" dirty="0" smtClean="0"/>
              <a:t>Principals and supervisors must receive regular in-service opportunities, especially when principals move from one site to another.  </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a:t>
            </a:fld>
            <a:endParaRPr lang="en-US" dirty="0"/>
          </a:p>
        </p:txBody>
      </p:sp>
    </p:spTree>
    <p:extLst>
      <p:ext uri="{BB962C8B-B14F-4D97-AF65-F5344CB8AC3E}">
        <p14:creationId xmlns:p14="http://schemas.microsoft.com/office/powerpoint/2010/main" val="14843201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things that connect us as school teams and they are all measured by the framework for Leadership and the Danielson Framework for Teaching.  We treasure what we measure</a:t>
            </a:r>
            <a:r>
              <a:rPr lang="en-US" baseline="0" dirty="0" smtClean="0"/>
              <a:t> and for the first time, both teachers and administrators are working with the same end in mind. TRUE NORTH.</a:t>
            </a:r>
          </a:p>
          <a:p>
            <a:endParaRPr lang="en-US" baseline="0" dirty="0" smtClean="0"/>
          </a:p>
          <a:p>
            <a:r>
              <a:rPr lang="en-US" baseline="0" dirty="0" smtClean="0"/>
              <a:t>How functional are you in the area of commonality in your school or district? </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30</a:t>
            </a:fld>
            <a:endParaRPr lang="en-US"/>
          </a:p>
        </p:txBody>
      </p:sp>
    </p:spTree>
    <p:extLst>
      <p:ext uri="{BB962C8B-B14F-4D97-AF65-F5344CB8AC3E}">
        <p14:creationId xmlns:p14="http://schemas.microsoft.com/office/powerpoint/2010/main" val="29171333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eight things, we could probably name more, but the point to be taken is that everything</a:t>
            </a:r>
            <a:r>
              <a:rPr lang="en-US" baseline="0" dirty="0" smtClean="0"/>
              <a:t> we know and have learned tells us that working in isolation is not effective or meaningful to us or our students.</a:t>
            </a:r>
          </a:p>
          <a:p>
            <a:endParaRPr lang="en-US" baseline="0" dirty="0" smtClean="0"/>
          </a:p>
          <a:p>
            <a:r>
              <a:rPr lang="en-US" baseline="0" dirty="0" smtClean="0"/>
              <a:t>Based on the 7 areas of commonality, what do teachers and administrators have in common? </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31</a:t>
            </a:fld>
            <a:endParaRPr lang="en-US"/>
          </a:p>
        </p:txBody>
      </p:sp>
    </p:spTree>
    <p:extLst>
      <p:ext uri="{BB962C8B-B14F-4D97-AF65-F5344CB8AC3E}">
        <p14:creationId xmlns:p14="http://schemas.microsoft.com/office/powerpoint/2010/main" val="8746881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uncharted territory for many of us.  We have provided possible guiding questions, not as a script, but as a means</a:t>
            </a:r>
            <a:r>
              <a:rPr lang="en-US" baseline="0" dirty="0" smtClean="0"/>
              <a:t> to support essential conversations in the beginning and until conversations about student learning become routine.  Remember, that is our guiding force.  Our mission is not to evaluate adults but to encourage relevant and rigorous lessons that promote understanding.</a:t>
            </a:r>
          </a:p>
          <a:p>
            <a:endParaRPr lang="en-US" baseline="0" dirty="0" smtClean="0"/>
          </a:p>
          <a:p>
            <a:r>
              <a:rPr lang="en-US" baseline="0" dirty="0" smtClean="0"/>
              <a:t>Purpose behind guiding questions:</a:t>
            </a:r>
          </a:p>
          <a:p>
            <a:pPr marL="228600" indent="-228600">
              <a:buAutoNum type="arabicPeriod"/>
            </a:pPr>
            <a:r>
              <a:rPr lang="en-US" baseline="0" dirty="0" smtClean="0"/>
              <a:t>Make the discussions more open ended. </a:t>
            </a:r>
          </a:p>
          <a:p>
            <a:pPr marL="228600" indent="-228600">
              <a:buAutoNum type="arabicPeriod"/>
            </a:pPr>
            <a:r>
              <a:rPr lang="en-US" baseline="0" dirty="0" smtClean="0"/>
              <a:t>Create a coaching culture </a:t>
            </a:r>
          </a:p>
          <a:p>
            <a:pPr marL="228600" indent="-228600">
              <a:buAutoNum type="arabicPeriod"/>
            </a:pPr>
            <a:r>
              <a:rPr lang="en-US" baseline="0" dirty="0" smtClean="0"/>
              <a:t>Continued focus on what is most important</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32</a:t>
            </a:fld>
            <a:endParaRPr lang="en-US"/>
          </a:p>
        </p:txBody>
      </p:sp>
    </p:spTree>
    <p:extLst>
      <p:ext uri="{BB962C8B-B14F-4D97-AF65-F5344CB8AC3E}">
        <p14:creationId xmlns:p14="http://schemas.microsoft.com/office/powerpoint/2010/main" val="16790151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these conversations throughout the hierarchy, we are gaining</a:t>
            </a:r>
            <a:r>
              <a:rPr lang="en-US" baseline="0" dirty="0" smtClean="0"/>
              <a:t> continued focus through a shared vision al all levels, specific and aligned goals toward that vision, a new shared leadership that recognizes and honors the strengths of all toward the shared vision and it helps us to be a team whose goal is to do what we want most and that is to help our students to be the best they can be through student focused instruction with ongoing assessment to keep doing what works best. </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33</a:t>
            </a:fld>
            <a:endParaRPr lang="en-US"/>
          </a:p>
        </p:txBody>
      </p:sp>
    </p:spTree>
    <p:extLst>
      <p:ext uri="{BB962C8B-B14F-4D97-AF65-F5344CB8AC3E}">
        <p14:creationId xmlns:p14="http://schemas.microsoft.com/office/powerpoint/2010/main" val="28826601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a:xfrm>
            <a:off x="3970338" y="0"/>
            <a:ext cx="3038475" cy="465138"/>
          </a:xfrm>
          <a:prstGeom prst="rect">
            <a:avLst/>
          </a:prstGeom>
        </p:spPr>
        <p:txBody>
          <a:bodyPr/>
          <a:lstStyle/>
          <a:p>
            <a:pPr>
              <a:defRPr/>
            </a:pPr>
            <a:r>
              <a:rPr lang="en-US" smtClean="0"/>
              <a:t>07/02/12 Revision</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34</a:t>
            </a:fld>
            <a:endParaRPr lang="en-US" dirty="0"/>
          </a:p>
        </p:txBody>
      </p:sp>
    </p:spTree>
    <p:extLst>
      <p:ext uri="{BB962C8B-B14F-4D97-AF65-F5344CB8AC3E}">
        <p14:creationId xmlns:p14="http://schemas.microsoft.com/office/powerpoint/2010/main" val="24125209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aseline="0" dirty="0" smtClean="0"/>
              <a:t>Introduce the “Types of Evidence” Document (TAN COLOR)</a:t>
            </a:r>
          </a:p>
          <a:p>
            <a:endParaRPr lang="en-US" sz="1400" baseline="0" dirty="0" smtClean="0"/>
          </a:p>
          <a:p>
            <a:r>
              <a:rPr lang="en-US" sz="1400" baseline="0" dirty="0" smtClean="0"/>
              <a:t>Review-evidence is provided to stimulate conversations between a supervisor and a principal; These are a resource.</a:t>
            </a:r>
          </a:p>
          <a:p>
            <a:endParaRPr lang="en-US" sz="1400" baseline="0" dirty="0" smtClean="0"/>
          </a:p>
          <a:p>
            <a:r>
              <a:rPr lang="en-US" sz="1400" baseline="0" dirty="0" smtClean="0"/>
              <a:t>Just as we emphasize in the teacher evaluation process-evidence should also drive this process</a:t>
            </a:r>
          </a:p>
          <a:p>
            <a:endParaRPr lang="en-US" sz="1400" baseline="0" dirty="0" smtClean="0"/>
          </a:p>
          <a:p>
            <a:r>
              <a:rPr lang="en-US" sz="1400" baseline="0" dirty="0" smtClean="0"/>
              <a:t>Table discussion: what are ways in which evidence can be collected throughout the year so that it can be used to help inform the ratings of components within the Framework for Leadership.</a:t>
            </a:r>
          </a:p>
          <a:p>
            <a:endParaRPr lang="en-US" sz="1400" baseline="0" dirty="0" smtClean="0"/>
          </a:p>
          <a:p>
            <a:r>
              <a:rPr lang="en-US" sz="1400" baseline="0" dirty="0" smtClean="0"/>
              <a:t>In general, what are ways an LEA can begin to incorporate the FFL, Types of Evidence and Guiding Questions  into your existing documents/process?</a:t>
            </a:r>
          </a:p>
          <a:p>
            <a:endParaRPr lang="en-US" sz="1400" baseline="0" dirty="0" smtClean="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35</a:t>
            </a:fld>
            <a:endParaRPr lang="en-US" dirty="0"/>
          </a:p>
        </p:txBody>
      </p:sp>
    </p:spTree>
    <p:extLst>
      <p:ext uri="{BB962C8B-B14F-4D97-AF65-F5344CB8AC3E}">
        <p14:creationId xmlns:p14="http://schemas.microsoft.com/office/powerpoint/2010/main" val="29064425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36</a:t>
            </a:fld>
            <a:endParaRPr lang="en-US" dirty="0"/>
          </a:p>
        </p:txBody>
      </p:sp>
    </p:spTree>
    <p:extLst>
      <p:ext uri="{BB962C8B-B14F-4D97-AF65-F5344CB8AC3E}">
        <p14:creationId xmlns:p14="http://schemas.microsoft.com/office/powerpoint/2010/main" val="14254322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r>
              <a:rPr lang="en-US" dirty="0" smtClean="0"/>
              <a:t>.</a:t>
            </a:r>
          </a:p>
          <a:p>
            <a:pPr marL="171450" lvl="0" indent="-171450">
              <a:buFont typeface="Arial" pitchFamily="34" charset="0"/>
              <a:buChar char="•"/>
            </a:pPr>
            <a:endParaRPr lang="en-US" dirty="0" smtClean="0"/>
          </a:p>
          <a:p>
            <a:pPr marL="171450" lvl="0" indent="-171450">
              <a:buFont typeface="Arial" pitchFamily="34" charset="0"/>
              <a:buChar char="•"/>
            </a:pPr>
            <a:r>
              <a:rPr lang="en-US" dirty="0" smtClean="0"/>
              <a:t>REVIEW</a:t>
            </a:r>
            <a:r>
              <a:rPr lang="en-US" baseline="0" dirty="0" smtClean="0"/>
              <a:t> PROCESS ON SALMON COLORED SHEET</a:t>
            </a:r>
          </a:p>
          <a:p>
            <a:pPr marL="171450" lvl="0" indent="-171450">
              <a:buFont typeface="Arial" pitchFamily="34" charset="0"/>
              <a:buChar char="•"/>
            </a:pPr>
            <a:endParaRPr lang="en-US" baseline="0" dirty="0" smtClean="0"/>
          </a:p>
          <a:p>
            <a:pPr marL="171450" lvl="0" indent="-171450">
              <a:buFont typeface="Arial" pitchFamily="34" charset="0"/>
              <a:buChar char="•"/>
            </a:pPr>
            <a:r>
              <a:rPr lang="en-US" baseline="0" dirty="0" smtClean="0"/>
              <a:t>Review current process and incorporate the FFL</a:t>
            </a:r>
          </a:p>
          <a:p>
            <a:pPr marL="171450" lvl="0" indent="-171450">
              <a:buFont typeface="Arial" pitchFamily="34" charset="0"/>
              <a:buChar char="•"/>
            </a:pPr>
            <a:r>
              <a:rPr lang="en-US" baseline="0" dirty="0" smtClean="0"/>
              <a:t>Person being evaluated completes a self assessment by highlighting…</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37</a:t>
            </a:fld>
            <a:endParaRPr lang="en-US" dirty="0"/>
          </a:p>
        </p:txBody>
      </p:sp>
    </p:spTree>
    <p:extLst>
      <p:ext uri="{BB962C8B-B14F-4D97-AF65-F5344CB8AC3E}">
        <p14:creationId xmlns:p14="http://schemas.microsoft.com/office/powerpoint/2010/main" val="5981201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38</a:t>
            </a:fld>
            <a:endParaRPr lang="en-US" dirty="0"/>
          </a:p>
        </p:txBody>
      </p:sp>
    </p:spTree>
    <p:extLst>
      <p:ext uri="{BB962C8B-B14F-4D97-AF65-F5344CB8AC3E}">
        <p14:creationId xmlns:p14="http://schemas.microsoft.com/office/powerpoint/2010/main" val="13034319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39</a:t>
            </a:fld>
            <a:endParaRPr lang="en-US" dirty="0"/>
          </a:p>
        </p:txBody>
      </p:sp>
    </p:spTree>
    <p:extLst>
      <p:ext uri="{BB962C8B-B14F-4D97-AF65-F5344CB8AC3E}">
        <p14:creationId xmlns:p14="http://schemas.microsoft.com/office/powerpoint/2010/main" val="2619864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Graphic</a:t>
            </a:r>
            <a:r>
              <a:rPr lang="en-US" baseline="0" dirty="0" smtClean="0"/>
              <a:t> representation of the development of the Framework for Leadership</a:t>
            </a:r>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4</a:t>
            </a:fld>
            <a:endParaRPr lang="en-US" dirty="0"/>
          </a:p>
        </p:txBody>
      </p:sp>
    </p:spTree>
    <p:extLst>
      <p:ext uri="{BB962C8B-B14F-4D97-AF65-F5344CB8AC3E}">
        <p14:creationId xmlns:p14="http://schemas.microsoft.com/office/powerpoint/2010/main" val="25775263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17775" y="174625"/>
            <a:ext cx="1771650" cy="1328738"/>
          </a:xfrm>
        </p:spPr>
      </p:sp>
      <p:sp>
        <p:nvSpPr>
          <p:cNvPr id="3" name="Notes Placeholder 2"/>
          <p:cNvSpPr>
            <a:spLocks noGrp="1"/>
          </p:cNvSpPr>
          <p:nvPr>
            <p:ph type="body" idx="1"/>
          </p:nvPr>
        </p:nvSpPr>
        <p:spPr>
          <a:xfrm>
            <a:off x="228600" y="1573848"/>
            <a:ext cx="6568440" cy="491172"/>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Language within HB 1901 (pages 42 -44)</a:t>
            </a:r>
            <a:r>
              <a:rPr lang="en-US" dirty="0" smtClean="0">
                <a:sym typeface="Wingdings" pitchFamily="2" charset="2"/>
              </a:rPr>
              <a:t> </a:t>
            </a:r>
            <a:r>
              <a:rPr lang="en-US" dirty="0" smtClean="0"/>
              <a:t>For professional employees and temporary professional employees serving as principals, the following shall apply:</a:t>
            </a:r>
          </a:p>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40</a:t>
            </a:fld>
            <a:endParaRPr lang="en-US" dirty="0"/>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 y="2071848"/>
            <a:ext cx="3171824" cy="4286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316" y="6377940"/>
            <a:ext cx="3454017" cy="2682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2350" y="2072640"/>
            <a:ext cx="3353734" cy="2263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6164" y="4356736"/>
            <a:ext cx="3218496" cy="1792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61314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41</a:t>
            </a:fld>
            <a:endParaRPr lang="en-US" dirty="0"/>
          </a:p>
        </p:txBody>
      </p:sp>
    </p:spTree>
    <p:extLst>
      <p:ext uri="{BB962C8B-B14F-4D97-AF65-F5344CB8AC3E}">
        <p14:creationId xmlns:p14="http://schemas.microsoft.com/office/powerpoint/2010/main" val="5981201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42</a:t>
            </a:fld>
            <a:endParaRPr lang="en-US" dirty="0"/>
          </a:p>
        </p:txBody>
      </p:sp>
    </p:spTree>
    <p:extLst>
      <p:ext uri="{BB962C8B-B14F-4D97-AF65-F5344CB8AC3E}">
        <p14:creationId xmlns:p14="http://schemas.microsoft.com/office/powerpoint/2010/main" val="13779210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43</a:t>
            </a:fld>
            <a:endParaRPr lang="en-US" dirty="0"/>
          </a:p>
        </p:txBody>
      </p:sp>
    </p:spTree>
    <p:extLst>
      <p:ext uri="{BB962C8B-B14F-4D97-AF65-F5344CB8AC3E}">
        <p14:creationId xmlns:p14="http://schemas.microsoft.com/office/powerpoint/2010/main" val="28009839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44</a:t>
            </a:fld>
            <a:endParaRPr lang="en-US" dirty="0"/>
          </a:p>
        </p:txBody>
      </p:sp>
    </p:spTree>
    <p:extLst>
      <p:ext uri="{BB962C8B-B14F-4D97-AF65-F5344CB8AC3E}">
        <p14:creationId xmlns:p14="http://schemas.microsoft.com/office/powerpoint/2010/main" val="42629611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is a screen capture of the page from the Framework for Leadership that provides a component-level alignment with </a:t>
            </a:r>
            <a:r>
              <a:rPr lang="en-US" dirty="0"/>
              <a:t>the Pennsylvania Core and Corollary standards, as well as an alignment with the legislated nomenclature.  </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45</a:t>
            </a:fld>
            <a:endParaRPr lang="en-US" dirty="0"/>
          </a:p>
        </p:txBody>
      </p:sp>
    </p:spTree>
    <p:extLst>
      <p:ext uri="{BB962C8B-B14F-4D97-AF65-F5344CB8AC3E}">
        <p14:creationId xmlns:p14="http://schemas.microsoft.com/office/powerpoint/2010/main" val="26207279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US" dirty="0"/>
              <a:t>No additional notes provided.</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46</a:t>
            </a:fld>
            <a:endParaRPr lang="en-US" dirty="0"/>
          </a:p>
        </p:txBody>
      </p:sp>
    </p:spTree>
    <p:extLst>
      <p:ext uri="{BB962C8B-B14F-4D97-AF65-F5344CB8AC3E}">
        <p14:creationId xmlns:p14="http://schemas.microsoft.com/office/powerpoint/2010/main" val="295019526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Schools will improve through effective leadership that includes collective commitments, collaboration, and consensus.</a:t>
            </a:r>
          </a:p>
          <a:p>
            <a:pPr marL="171450" indent="-171450">
              <a:buFont typeface="Arial" pitchFamily="34" charset="0"/>
              <a:buChar char="•"/>
            </a:pPr>
            <a:endParaRPr lang="en-US" dirty="0" smtClean="0"/>
          </a:p>
          <a:p>
            <a:pPr marL="171450" indent="-171450">
              <a:buFont typeface="Arial" pitchFamily="34" charset="0"/>
              <a:buChar char="•"/>
            </a:pP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47</a:t>
            </a:fld>
            <a:endParaRPr lang="en-US" dirty="0"/>
          </a:p>
        </p:txBody>
      </p:sp>
    </p:spTree>
    <p:extLst>
      <p:ext uri="{BB962C8B-B14F-4D97-AF65-F5344CB8AC3E}">
        <p14:creationId xmlns:p14="http://schemas.microsoft.com/office/powerpoint/2010/main" val="36712579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970338" y="8815388"/>
            <a:ext cx="3040062" cy="460375"/>
          </a:xfrm>
          <a:prstGeom prst="rect">
            <a:avLst/>
          </a:prstGeom>
          <a:noFill/>
          <a:ln w="9525">
            <a:noFill/>
            <a:miter lim="800000"/>
            <a:headEnd/>
            <a:tailEnd/>
          </a:ln>
        </p:spPr>
        <p:txBody>
          <a:bodyPr lIns="92469" tIns="46234" rIns="92469" bIns="46234" anchor="b"/>
          <a:lstStyle/>
          <a:p>
            <a:pPr algn="r" defTabSz="923925"/>
            <a:fld id="{153218E1-5842-42BC-8841-B2DA69533A8A}" type="slidenum">
              <a:rPr lang="en-US" sz="1200">
                <a:solidFill>
                  <a:prstClr val="black"/>
                </a:solidFill>
              </a:rPr>
              <a:pPr algn="r" defTabSz="923925"/>
              <a:t>48</a:t>
            </a:fld>
            <a:endParaRPr lang="en-US" sz="1200" dirty="0">
              <a:solidFill>
                <a:prstClr val="black"/>
              </a:solidFill>
            </a:endParaRPr>
          </a:p>
        </p:txBody>
      </p:sp>
      <p:sp>
        <p:nvSpPr>
          <p:cNvPr id="30723" name="Rectangle 7"/>
          <p:cNvSpPr txBox="1">
            <a:spLocks noGrp="1" noChangeArrowheads="1"/>
          </p:cNvSpPr>
          <p:nvPr/>
        </p:nvSpPr>
        <p:spPr bwMode="auto">
          <a:xfrm>
            <a:off x="3970338" y="8815388"/>
            <a:ext cx="3040062" cy="458787"/>
          </a:xfrm>
          <a:prstGeom prst="rect">
            <a:avLst/>
          </a:prstGeom>
          <a:noFill/>
          <a:ln w="9525">
            <a:noFill/>
            <a:miter lim="800000"/>
            <a:headEnd/>
            <a:tailEnd/>
          </a:ln>
        </p:spPr>
        <p:txBody>
          <a:bodyPr lIns="92452" tIns="46225" rIns="92452" bIns="46225" anchor="b"/>
          <a:lstStyle/>
          <a:p>
            <a:pPr algn="r" defTabSz="923925"/>
            <a:fld id="{756034D5-5C07-4ED7-8999-C0F82EB00BC7}" type="slidenum">
              <a:rPr lang="en-US" sz="1300">
                <a:solidFill>
                  <a:prstClr val="black"/>
                </a:solidFill>
              </a:rPr>
              <a:pPr algn="r" defTabSz="923925"/>
              <a:t>48</a:t>
            </a:fld>
            <a:endParaRPr lang="en-US" sz="1300" dirty="0">
              <a:solidFill>
                <a:prstClr val="black"/>
              </a:solidFill>
            </a:endParaRPr>
          </a:p>
        </p:txBody>
      </p:sp>
      <p:sp>
        <p:nvSpPr>
          <p:cNvPr id="30724" name="Rectangle 2"/>
          <p:cNvSpPr>
            <a:spLocks noGrp="1" noRot="1" noChangeAspect="1" noChangeArrowheads="1" noTextEdit="1"/>
          </p:cNvSpPr>
          <p:nvPr>
            <p:ph type="sldImg"/>
          </p:nvPr>
        </p:nvSpPr>
        <p:spPr>
          <a:xfrm>
            <a:off x="1922463" y="320675"/>
            <a:ext cx="3055937" cy="2292350"/>
          </a:xfrm>
          <a:ln/>
        </p:spPr>
      </p:sp>
      <p:sp>
        <p:nvSpPr>
          <p:cNvPr id="30725" name="Rectangle 3"/>
          <p:cNvSpPr>
            <a:spLocks noGrp="1" noChangeArrowheads="1"/>
          </p:cNvSpPr>
          <p:nvPr>
            <p:ph type="body" idx="1"/>
          </p:nvPr>
        </p:nvSpPr>
        <p:spPr>
          <a:xfrm>
            <a:off x="754063" y="3838575"/>
            <a:ext cx="5164137" cy="4167188"/>
          </a:xfrm>
          <a:noFill/>
          <a:ln/>
        </p:spPr>
        <p:txBody>
          <a:bodyPr lIns="93186" tIns="46589" rIns="93186" bIns="46589"/>
          <a:lstStyle/>
          <a:p>
            <a:pPr lvl="0" eaLnBrk="1" hangingPunct="1"/>
            <a:r>
              <a:rPr lang="en-US" dirty="0"/>
              <a:t>No additional notes provided.</a:t>
            </a:r>
          </a:p>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Note that we also used the state level principal management scorecard to develop the criteria and outcomes for the evaluation.</a:t>
            </a:r>
            <a:br>
              <a:rPr lang="en-US" dirty="0" smtClean="0"/>
            </a:br>
            <a:endParaRPr lang="en-US" dirty="0" smtClean="0"/>
          </a:p>
          <a:p>
            <a:pPr marL="171450" indent="-171450">
              <a:buFont typeface="Arial" pitchFamily="34" charset="0"/>
              <a:buChar char="•"/>
            </a:pPr>
            <a:r>
              <a:rPr lang="en-US" dirty="0" smtClean="0"/>
              <a:t>The Core and Corollary Leadership Standards are tied directly into the PIL Program.</a:t>
            </a:r>
            <a:br>
              <a:rPr lang="en-US" dirty="0" smtClean="0"/>
            </a:br>
            <a:endParaRPr lang="en-US" dirty="0" smtClean="0"/>
          </a:p>
          <a:p>
            <a:pPr marL="171450" indent="-171450">
              <a:buFont typeface="Arial" pitchFamily="34" charset="0"/>
              <a:buChar char="•"/>
            </a:pPr>
            <a:r>
              <a:rPr lang="en-US" dirty="0" smtClean="0"/>
              <a:t>Extensive Research </a:t>
            </a:r>
            <a:r>
              <a:rPr lang="en-US" dirty="0" smtClean="0">
                <a:sym typeface="Wingdings" pitchFamily="2" charset="2"/>
              </a:rPr>
              <a:t>  There was a dearth of research to guide our work in looking at policies and practices of principals.</a:t>
            </a:r>
            <a:br>
              <a:rPr lang="en-US" dirty="0" smtClean="0">
                <a:sym typeface="Wingdings" pitchFamily="2" charset="2"/>
              </a:rPr>
            </a:b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We are hopeful that this new </a:t>
            </a:r>
            <a:r>
              <a:rPr lang="en-US" b="1" dirty="0" smtClean="0">
                <a:sym typeface="Wingdings" pitchFamily="2" charset="2"/>
              </a:rPr>
              <a:t>copyrighted evaluative tool </a:t>
            </a:r>
            <a:r>
              <a:rPr lang="en-US" dirty="0" smtClean="0">
                <a:sym typeface="Wingdings" pitchFamily="2" charset="2"/>
              </a:rPr>
              <a:t>will lead to greater interactions between superintendents and principals.  In turn, this opens the door for ongoing professional development opportunities.  </a:t>
            </a:r>
          </a:p>
          <a:p>
            <a:pPr marL="171450" indent="-171450">
              <a:buFont typeface="Arial" pitchFamily="34" charset="0"/>
              <a:buChar char="•"/>
            </a:pPr>
            <a:endParaRPr lang="en-US" dirty="0" smtClean="0">
              <a:sym typeface="Wingdings" pitchFamily="2" charset="2"/>
            </a:endParaRPr>
          </a:p>
          <a:p>
            <a:pPr marL="171450" indent="-171450">
              <a:buFont typeface="Arial" pitchFamily="34" charset="0"/>
              <a:buChar char="•"/>
            </a:pPr>
            <a:r>
              <a:rPr lang="en-US" dirty="0" smtClean="0">
                <a:sym typeface="Wingdings" pitchFamily="2" charset="2"/>
              </a:rPr>
              <a:t>PDE copyrighted all tools-as extension of PDE able to use but any for profit company needs to contact PDE for the rights</a:t>
            </a:r>
            <a:endParaRPr lang="en-US" dirty="0" smtClean="0"/>
          </a:p>
          <a:p>
            <a:pPr marL="171450" indent="-171450">
              <a:buFont typeface="Arial" pitchFamily="34" charset="0"/>
              <a:buChar char="•"/>
            </a:pP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5</a:t>
            </a:fld>
            <a:endParaRPr lang="en-US" dirty="0"/>
          </a:p>
        </p:txBody>
      </p:sp>
    </p:spTree>
    <p:extLst>
      <p:ext uri="{BB962C8B-B14F-4D97-AF65-F5344CB8AC3E}">
        <p14:creationId xmlns:p14="http://schemas.microsoft.com/office/powerpoint/2010/main" val="3349335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sz="1000" b="1" i="0" u="none" dirty="0" smtClean="0">
                <a:sym typeface="Wingdings" pitchFamily="2" charset="2"/>
              </a:rPr>
              <a:t>Donna will be covering this shortly so suffice to say for now they reviewed the  available research.</a:t>
            </a:r>
          </a:p>
          <a:p>
            <a:pPr marL="0" indent="0">
              <a:buFont typeface="Arial" pitchFamily="34" charset="0"/>
              <a:buNone/>
            </a:pPr>
            <a:endParaRPr lang="en-US" sz="1000" b="1" i="0" u="none" dirty="0" smtClean="0">
              <a:sym typeface="Wingdings" pitchFamily="2" charset="2"/>
            </a:endParaRPr>
          </a:p>
          <a:p>
            <a:pPr marL="0" indent="0">
              <a:buFont typeface="Arial" pitchFamily="34" charset="0"/>
              <a:buNone/>
            </a:pPr>
            <a:endParaRPr lang="en-US" sz="1000" b="1" i="1" u="sng" dirty="0" smtClean="0">
              <a:sym typeface="Wingdings" pitchFamily="2" charset="2"/>
            </a:endParaRPr>
          </a:p>
          <a:p>
            <a:pPr marL="0" indent="0">
              <a:buFont typeface="Arial" pitchFamily="34" charset="0"/>
              <a:buNone/>
            </a:pPr>
            <a:r>
              <a:rPr lang="en-US" sz="1000" b="1" i="1" u="sng" dirty="0" smtClean="0">
                <a:sym typeface="Wingdings" pitchFamily="2" charset="2"/>
              </a:rPr>
              <a:t>Research</a:t>
            </a:r>
            <a:r>
              <a:rPr lang="en-US" sz="1000" b="1" u="sng" dirty="0" smtClean="0">
                <a:sym typeface="Wingdings" pitchFamily="2" charset="2"/>
              </a:rPr>
              <a:t/>
            </a:r>
            <a:br>
              <a:rPr lang="en-US" sz="1000" b="1" u="sng" dirty="0" smtClean="0">
                <a:sym typeface="Wingdings" pitchFamily="2" charset="2"/>
              </a:rPr>
            </a:br>
            <a:r>
              <a:rPr lang="en-US" sz="1000" b="0" u="sng" dirty="0" smtClean="0">
                <a:sym typeface="Wingdings" pitchFamily="2" charset="2"/>
              </a:rPr>
              <a:t>Met - Study</a:t>
            </a:r>
          </a:p>
          <a:p>
            <a:pPr marL="171450" indent="-171450">
              <a:buFont typeface="Arial" pitchFamily="34" charset="0"/>
              <a:buChar char="•"/>
            </a:pPr>
            <a:r>
              <a:rPr lang="en-US" sz="1000" dirty="0" smtClean="0"/>
              <a:t>Multiple Observers </a:t>
            </a:r>
            <a:r>
              <a:rPr lang="en-US" sz="1000" dirty="0" smtClean="0">
                <a:sym typeface="Wingdings" pitchFamily="2" charset="2"/>
              </a:rPr>
              <a:t>  Can be a challenge for smaller districts.</a:t>
            </a:r>
            <a:br>
              <a:rPr lang="en-US" sz="1000" dirty="0" smtClean="0">
                <a:sym typeface="Wingdings" pitchFamily="2" charset="2"/>
              </a:rPr>
            </a:br>
            <a:endParaRPr lang="en-US" sz="1000" dirty="0" smtClean="0">
              <a:sym typeface="Wingdings" pitchFamily="2" charset="2"/>
            </a:endParaRPr>
          </a:p>
          <a:p>
            <a:pPr marL="171450" indent="-171450">
              <a:buFont typeface="Arial" pitchFamily="34" charset="0"/>
              <a:buChar char="•"/>
            </a:pPr>
            <a:r>
              <a:rPr lang="en-US" sz="1000" dirty="0" smtClean="0">
                <a:sym typeface="Wingdings" pitchFamily="2" charset="2"/>
              </a:rPr>
              <a:t>MET Study  It also discusses the importance of student feedback as an integral measure of teacher effectiveness, which could be part of the 360 feedback loop (inclusive of all stakeholders).   See the final report on teacher effectiveness and the importance of student feedback as an integral tool in assessing teacher effectiveness.  </a:t>
            </a:r>
          </a:p>
          <a:p>
            <a:pPr marL="171450" indent="-171450">
              <a:buFont typeface="Arial" pitchFamily="34" charset="0"/>
              <a:buChar char="•"/>
            </a:pPr>
            <a:endParaRPr lang="en-US" sz="1000" dirty="0" smtClean="0">
              <a:sym typeface="Wingdings" pitchFamily="2" charset="2"/>
            </a:endParaRPr>
          </a:p>
          <a:p>
            <a:pPr marL="0" indent="0">
              <a:buFont typeface="Arial" pitchFamily="34" charset="0"/>
              <a:buNone/>
            </a:pPr>
            <a:r>
              <a:rPr lang="en-US" sz="1000" u="sng" dirty="0" smtClean="0">
                <a:sym typeface="Wingdings" pitchFamily="2" charset="2"/>
              </a:rPr>
              <a:t>RAND Corporation</a:t>
            </a:r>
          </a:p>
          <a:p>
            <a:pPr marL="171450" indent="-171450">
              <a:buFont typeface="Arial" pitchFamily="34" charset="0"/>
              <a:buChar char="•"/>
            </a:pPr>
            <a:r>
              <a:rPr lang="en-US" sz="1000" dirty="0" smtClean="0"/>
              <a:t>States and districts considering teacher effectiveness acknowledge the challenge of defining a formula that considers good teachers in highly performing schools moving to poorly performing schools.  The same contextual setting concerns also apply to principals.</a:t>
            </a:r>
            <a:br>
              <a:rPr lang="en-US" sz="1000" dirty="0" smtClean="0"/>
            </a:br>
            <a:endParaRPr lang="en-US" sz="1000" dirty="0" smtClean="0"/>
          </a:p>
          <a:p>
            <a:pPr marL="171450" indent="-171450">
              <a:buFont typeface="Arial" pitchFamily="34" charset="0"/>
              <a:buChar char="•"/>
            </a:pPr>
            <a:r>
              <a:rPr lang="en-US" sz="1000" dirty="0" smtClean="0"/>
              <a:t>Ideally we would love to have a longitudinal study of a principal’s length of service as related to student achievement.  Other questions that would be interesting to consider include the impact of principals completing the requirements of PIL on principal longevity.  In both cases funding limitations prohibit the completion of such studies.  </a:t>
            </a:r>
            <a:br>
              <a:rPr lang="en-US" sz="1000" dirty="0" smtClean="0"/>
            </a:br>
            <a:endParaRPr lang="en-US" sz="1000" dirty="0" smtClean="0"/>
          </a:p>
          <a:p>
            <a:pPr marL="171450" indent="-171450">
              <a:buFont typeface="Arial" pitchFamily="34" charset="0"/>
              <a:buChar char="•"/>
            </a:pPr>
            <a:r>
              <a:rPr lang="en-US" sz="1000" dirty="0" smtClean="0"/>
              <a:t>We are continuing to work with researchers to attempt to longitudinally measure principal effectiveness to establish validity.</a:t>
            </a:r>
          </a:p>
          <a:p>
            <a:pPr marL="171450" indent="-171450">
              <a:buFont typeface="Arial" pitchFamily="34" charset="0"/>
              <a:buChar char="•"/>
            </a:pPr>
            <a:endParaRPr lang="en-US" sz="1000" u="sng" dirty="0" smtClean="0">
              <a:sym typeface="Wingdings" pitchFamily="2" charset="2"/>
            </a:endParaRPr>
          </a:p>
          <a:p>
            <a:pPr marL="0" indent="0">
              <a:buFont typeface="Arial" pitchFamily="34" charset="0"/>
              <a:buNone/>
            </a:pPr>
            <a:r>
              <a:rPr lang="en-US" sz="1000" u="sng" dirty="0" smtClean="0"/>
              <a:t>Wallace Foundation</a:t>
            </a:r>
          </a:p>
          <a:p>
            <a:pPr marL="171450" indent="-171450">
              <a:buFont typeface="Arial" pitchFamily="34" charset="0"/>
              <a:buChar char="•"/>
            </a:pPr>
            <a:r>
              <a:rPr lang="en-US" sz="1000" dirty="0" smtClean="0"/>
              <a:t>The Wallace Foundation competencies were instrumental in helping to forge the domain level of the Principal Effectiveness Instrument.  </a:t>
            </a:r>
            <a:br>
              <a:rPr lang="en-US" sz="1000" dirty="0" smtClean="0"/>
            </a:br>
            <a:endParaRPr lang="en-US" sz="1000" dirty="0" smtClean="0"/>
          </a:p>
          <a:p>
            <a:pPr marL="171450" indent="-171450">
              <a:buFont typeface="Arial" pitchFamily="34" charset="0"/>
              <a:buChar char="•"/>
            </a:pPr>
            <a:r>
              <a:rPr lang="en-US" sz="1000" dirty="0" smtClean="0"/>
              <a:t>When looking at the Wallace Report it noted “leaders have the potential to unleash latent capacities in organizations.”</a:t>
            </a:r>
            <a:br>
              <a:rPr lang="en-US" sz="1000" dirty="0" smtClean="0"/>
            </a:br>
            <a:endParaRPr lang="en-US" sz="1000" dirty="0" smtClean="0"/>
          </a:p>
          <a:p>
            <a:pPr marL="171450" indent="-171450">
              <a:buFont typeface="Arial" pitchFamily="34" charset="0"/>
              <a:buChar char="•"/>
            </a:pPr>
            <a:r>
              <a:rPr lang="en-US" sz="1000" dirty="0" smtClean="0"/>
              <a:t>Wallace also notes that supervisors need to “re-culture” themselves as they focus less on administration and more on supporting principals and improve instruction.”</a:t>
            </a:r>
            <a:br>
              <a:rPr lang="en-US" sz="1000" dirty="0" smtClean="0"/>
            </a:br>
            <a:endParaRPr lang="en-US" sz="1000" dirty="0" smtClean="0"/>
          </a:p>
          <a:p>
            <a:pPr marL="171450" indent="-171450">
              <a:buFont typeface="Arial" pitchFamily="34" charset="0"/>
              <a:buChar char="•"/>
            </a:pPr>
            <a:r>
              <a:rPr lang="en-US" sz="1000" dirty="0" smtClean="0"/>
              <a:t>Great leaders must cultivate leadership in others.</a:t>
            </a:r>
            <a:br>
              <a:rPr lang="en-US" sz="1000" dirty="0" smtClean="0"/>
            </a:br>
            <a:endParaRPr lang="en-US" sz="1000" dirty="0" smtClean="0"/>
          </a:p>
          <a:p>
            <a:pPr marL="171450" indent="-171450">
              <a:buFont typeface="Arial" pitchFamily="34" charset="0"/>
              <a:buChar char="•"/>
            </a:pPr>
            <a:r>
              <a:rPr lang="en-US" sz="1000" dirty="0" smtClean="0"/>
              <a:t>Principals are critical to a superintendent’s success for with “an effective principal in every school comes promise.”  </a:t>
            </a:r>
          </a:p>
          <a:p>
            <a:pPr marL="171450" indent="-171450">
              <a:buFont typeface="Arial" pitchFamily="34" charset="0"/>
              <a:buChar char="•"/>
            </a:pPr>
            <a:endParaRPr lang="en-US" sz="1000" u="sng" dirty="0" smtClean="0"/>
          </a:p>
          <a:p>
            <a:pPr marL="0" indent="0">
              <a:buFont typeface="Arial" pitchFamily="34" charset="0"/>
              <a:buNone/>
            </a:pPr>
            <a:r>
              <a:rPr lang="en-US" sz="1000" u="sng" dirty="0" smtClean="0"/>
              <a:t>CALDER report </a:t>
            </a:r>
          </a:p>
          <a:p>
            <a:pPr marL="171450" indent="-171450">
              <a:buFont typeface="Arial" pitchFamily="34" charset="0"/>
              <a:buChar char="•"/>
            </a:pPr>
            <a:r>
              <a:rPr lang="en-US" sz="1000" dirty="0" smtClean="0"/>
              <a:t>Principals play a critical role in retaining teachers.</a:t>
            </a:r>
            <a:br>
              <a:rPr lang="en-US" sz="1000" dirty="0" smtClean="0"/>
            </a:br>
            <a:endParaRPr lang="en-US" sz="1000" dirty="0" smtClean="0"/>
          </a:p>
          <a:p>
            <a:pPr marL="171450" indent="-171450">
              <a:buFont typeface="Arial" pitchFamily="34" charset="0"/>
              <a:buChar char="•"/>
            </a:pPr>
            <a:r>
              <a:rPr lang="en-US" sz="1000" dirty="0" smtClean="0"/>
              <a:t>Teachers in schools with more effective principals improve more rapidly than those in schools with less effective principals.</a:t>
            </a:r>
            <a:br>
              <a:rPr lang="en-US" sz="1000" dirty="0" smtClean="0"/>
            </a:br>
            <a:endParaRPr lang="en-US" sz="1000" dirty="0" smtClean="0"/>
          </a:p>
          <a:p>
            <a:pPr marL="171450" indent="-171450">
              <a:buFont typeface="Arial" pitchFamily="34" charset="0"/>
              <a:buChar char="•"/>
            </a:pPr>
            <a:r>
              <a:rPr lang="en-US" sz="1000" dirty="0" smtClean="0"/>
              <a:t>Effective principals recruit, retain, and develop high quality teachers.</a:t>
            </a:r>
            <a:br>
              <a:rPr lang="en-US" sz="1000" dirty="0" smtClean="0"/>
            </a:br>
            <a:endParaRPr lang="en-US" sz="1000" dirty="0" smtClean="0"/>
          </a:p>
          <a:p>
            <a:pPr marL="171450" indent="-171450">
              <a:buFont typeface="Arial" pitchFamily="34" charset="0"/>
              <a:buChar char="•"/>
            </a:pPr>
            <a:r>
              <a:rPr lang="en-US" sz="1000" dirty="0" smtClean="0"/>
              <a:t>Experience as an assistant principal positively impacts test scores and suspension rates.</a:t>
            </a:r>
            <a:br>
              <a:rPr lang="en-US" sz="1000" dirty="0" smtClean="0"/>
            </a:br>
            <a:endParaRPr lang="en-US" sz="1000" dirty="0" smtClean="0"/>
          </a:p>
          <a:p>
            <a:pPr marL="171450" indent="-171450">
              <a:buFont typeface="Arial" pitchFamily="34" charset="0"/>
              <a:buChar char="•"/>
            </a:pPr>
            <a:r>
              <a:rPr lang="en-US" sz="1000" dirty="0" smtClean="0"/>
              <a:t>An important finding:  Principal quality is most important in high poverty and low performing schools, but quality principals are not distributed equally across schools.  </a:t>
            </a:r>
            <a:br>
              <a:rPr lang="en-US" sz="1000" dirty="0" smtClean="0"/>
            </a:br>
            <a:endParaRPr lang="en-US" sz="1000" dirty="0" smtClean="0"/>
          </a:p>
          <a:p>
            <a:pPr marL="171450" indent="-171450">
              <a:buFont typeface="Arial" pitchFamily="34" charset="0"/>
              <a:buChar char="•"/>
            </a:pPr>
            <a:r>
              <a:rPr lang="en-US" sz="1000" dirty="0" smtClean="0"/>
              <a:t>High poverty/low performing schools tend to have lower quality principals.</a:t>
            </a:r>
            <a:br>
              <a:rPr lang="en-US" sz="1000" dirty="0" smtClean="0"/>
            </a:br>
            <a:endParaRPr lang="en-US" sz="1000" dirty="0" smtClean="0"/>
          </a:p>
          <a:p>
            <a:pPr marL="171450" indent="-171450">
              <a:buFont typeface="Arial" pitchFamily="34" charset="0"/>
              <a:buChar char="•"/>
            </a:pPr>
            <a:r>
              <a:rPr lang="en-US" sz="1000" dirty="0" smtClean="0"/>
              <a:t>We need to create conditions and target resources to help principals succeed in high poverty and low performing schools.</a:t>
            </a:r>
          </a:p>
          <a:p>
            <a:pPr marL="0" indent="0">
              <a:buFont typeface="Arial" pitchFamily="34" charset="0"/>
              <a:buNone/>
            </a:pPr>
            <a:endParaRPr lang="en-US" u="sng" dirty="0" smtClean="0">
              <a:sym typeface="Wingdings" pitchFamily="2" charset="2"/>
            </a:endParaRPr>
          </a:p>
          <a:p>
            <a:pPr marL="0" indent="0">
              <a:buFont typeface="Arial" pitchFamily="34" charset="0"/>
              <a:buNone/>
            </a:pPr>
            <a:endParaRPr lang="en-US" u="sng" dirty="0" smtClean="0">
              <a:sym typeface="Wingdings" pitchFamily="2" charset="2"/>
            </a:endParaRP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6</a:t>
            </a:fld>
            <a:endParaRPr lang="en-US" dirty="0"/>
          </a:p>
        </p:txBody>
      </p:sp>
    </p:spTree>
    <p:extLst>
      <p:ext uri="{BB962C8B-B14F-4D97-AF65-F5344CB8AC3E}">
        <p14:creationId xmlns:p14="http://schemas.microsoft.com/office/powerpoint/2010/main" val="4264721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We knew that we had to move the principal from William Whyte’s “Organizational Man” of the 50’s to Jim Collins “Good to Great”, in order to truly measure performance.  </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7</a:t>
            </a:fld>
            <a:endParaRPr lang="en-US" dirty="0"/>
          </a:p>
        </p:txBody>
      </p:sp>
    </p:spTree>
    <p:extLst>
      <p:ext uri="{BB962C8B-B14F-4D97-AF65-F5344CB8AC3E}">
        <p14:creationId xmlns:p14="http://schemas.microsoft.com/office/powerpoint/2010/main" val="2976754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No additional notes </a:t>
            </a:r>
            <a:r>
              <a:rPr lang="en-US" dirty="0" smtClean="0"/>
              <a:t>provided.</a:t>
            </a:r>
            <a:endParaRPr lang="en-US" dirty="0"/>
          </a:p>
          <a:p>
            <a:endParaRPr lang="en-US" dirty="0" smtClean="0"/>
          </a:p>
          <a:p>
            <a:r>
              <a:rPr lang="en-US" dirty="0" smtClean="0"/>
              <a:t>Review slide</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8</a:t>
            </a:fld>
            <a:endParaRPr lang="en-US" dirty="0"/>
          </a:p>
        </p:txBody>
      </p:sp>
    </p:spTree>
    <p:extLst>
      <p:ext uri="{BB962C8B-B14F-4D97-AF65-F5344CB8AC3E}">
        <p14:creationId xmlns:p14="http://schemas.microsoft.com/office/powerpoint/2010/main" val="2976754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No additional notes </a:t>
            </a:r>
            <a:r>
              <a:rPr lang="en-US" dirty="0" smtClean="0"/>
              <a:t>provided.</a:t>
            </a:r>
          </a:p>
          <a:p>
            <a:pPr marL="171450" indent="-171450">
              <a:buFont typeface="Arial" pitchFamily="34" charset="0"/>
              <a:buChar char="•"/>
            </a:pPr>
            <a:endParaRPr lang="en-US" dirty="0" smtClean="0"/>
          </a:p>
          <a:p>
            <a:pPr marL="171450" indent="-171450">
              <a:buFont typeface="Arial" pitchFamily="34" charset="0"/>
              <a:buChar char="•"/>
            </a:pPr>
            <a:r>
              <a:rPr lang="en-US" dirty="0" smtClean="0"/>
              <a:t>Current</a:t>
            </a:r>
            <a:r>
              <a:rPr lang="en-US" baseline="0" dirty="0" smtClean="0"/>
              <a:t> Phase-some changes based on feedback</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We will be reviewing these as we progress through this morning.</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RTTT-100% by end of year</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9</a:t>
            </a:fld>
            <a:endParaRPr lang="en-US" dirty="0"/>
          </a:p>
        </p:txBody>
      </p:sp>
    </p:spTree>
    <p:extLst>
      <p:ext uri="{BB962C8B-B14F-4D97-AF65-F5344CB8AC3E}">
        <p14:creationId xmlns:p14="http://schemas.microsoft.com/office/powerpoint/2010/main" val="2976754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vmlDrawing" Target="../drawings/vmlDrawing2.v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E34A234-728E-4246-8755-8E9C1462E4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8482306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32760E4-E15F-4226-A417-F645F59E93F2}" type="slidenum">
              <a:rPr lang="en-US" smtClean="0">
                <a:solidFill>
                  <a:prstClr val="black">
                    <a:tint val="75000"/>
                  </a:prstClr>
                </a:solidFill>
              </a:rPr>
              <a:pPr/>
              <a:t>‹#›</a:t>
            </a:fld>
            <a:endParaRPr lang="en-US" dirty="0">
              <a:solidFill>
                <a:prstClr val="black">
                  <a:tint val="75000"/>
                </a:prstClr>
              </a:solidFill>
            </a:endParaRPr>
          </a:p>
        </p:txBody>
      </p:sp>
      <p:graphicFrame>
        <p:nvGraphicFramePr>
          <p:cNvPr id="8" name="Object 7"/>
          <p:cNvGraphicFramePr>
            <a:graphicFrameLocks noChangeAspect="1"/>
          </p:cNvGraphicFramePr>
          <p:nvPr userDrawn="1"/>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5194" name="CorelPhotoPaint.Image.10" r:id="rId3" imgW="2130556" imgH="548223" progId="">
                  <p:embed/>
                </p:oleObj>
              </mc:Choice>
              <mc:Fallback>
                <p:oleObj name="CorelPhotoPaint.Image.10" r:id="rId3" imgW="2130556" imgH="548223" progId="">
                  <p:embed/>
                  <p:pic>
                    <p:nvPicPr>
                      <p:cNvPr id="0" name="Object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1342064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156022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9862" y="847492"/>
            <a:ext cx="8106937" cy="57014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3660784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540648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668538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0981415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64072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733502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04048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761233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46461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dirty="0">
              <a:solidFill>
                <a:prstClr val="black">
                  <a:tint val="75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dirty="0">
              <a:solidFill>
                <a:prstClr val="black">
                  <a:tint val="75000"/>
                </a:prstClr>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637B7F1-E98D-49DD-9A23-A8E9E8CE9121}" type="slidenum">
              <a:rPr lang="en-US" altLang="en-US">
                <a:solidFill>
                  <a:prstClr val="black">
                    <a:tint val="75000"/>
                  </a:prstClr>
                </a:solidFill>
              </a:rPr>
              <a:pPr>
                <a:defRPr/>
              </a:pPr>
              <a:t>‹#›</a:t>
            </a:fld>
            <a:endParaRPr lang="en-US" altLang="en-US" dirty="0">
              <a:solidFill>
                <a:prstClr val="black">
                  <a:tint val="75000"/>
                </a:prstClr>
              </a:solidFill>
            </a:endParaRPr>
          </a:p>
        </p:txBody>
      </p:sp>
    </p:spTree>
    <p:extLst>
      <p:ext uri="{BB962C8B-B14F-4D97-AF65-F5344CB8AC3E}">
        <p14:creationId xmlns:p14="http://schemas.microsoft.com/office/powerpoint/2010/main" val="18271830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dirty="0"/>
          </a:p>
        </p:txBody>
      </p:sp>
    </p:spTree>
    <p:extLst>
      <p:ext uri="{BB962C8B-B14F-4D97-AF65-F5344CB8AC3E}">
        <p14:creationId xmlns:p14="http://schemas.microsoft.com/office/powerpoint/2010/main" val="33387967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499400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882084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483669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864153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65530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080483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0766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769071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746355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47913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28645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49911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Box 29"/>
          <p:cNvSpPr txBox="1">
            <a:spLocks noChangeArrowheads="1"/>
          </p:cNvSpPr>
          <p:nvPr userDrawn="1"/>
        </p:nvSpPr>
        <p:spPr bwMode="auto">
          <a:xfrm>
            <a:off x="42848" y="545704"/>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lgn="l">
              <a:spcBef>
                <a:spcPct val="50000"/>
              </a:spcBef>
              <a:defRPr/>
            </a:pPr>
            <a:r>
              <a:rPr lang="en-US" dirty="0" smtClean="0">
                <a:solidFill>
                  <a:srgbClr val="080808"/>
                </a:solidFill>
                <a:latin typeface="Arial" charset="0"/>
              </a:rPr>
              <a:t>Tom Corbett, Governor</a:t>
            </a:r>
          </a:p>
        </p:txBody>
      </p:sp>
    </p:spTree>
    <p:extLst>
      <p:ext uri="{BB962C8B-B14F-4D97-AF65-F5344CB8AC3E}">
        <p14:creationId xmlns:p14="http://schemas.microsoft.com/office/powerpoint/2010/main" val="120803082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41290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146738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854855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8480742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29"/>
          <p:cNvSpPr txBox="1">
            <a:spLocks noChangeArrowheads="1"/>
          </p:cNvSpPr>
          <p:nvPr userDrawn="1"/>
        </p:nvSpPr>
        <p:spPr bwMode="auto">
          <a:xfrm>
            <a:off x="42848" y="554582"/>
            <a:ext cx="5791200" cy="244475"/>
          </a:xfrm>
          <a:prstGeom prst="rect">
            <a:avLst/>
          </a:prstGeom>
          <a:noFill/>
          <a:ln w="9525">
            <a:noFill/>
            <a:miter lim="800000"/>
            <a:headEnd/>
            <a:tailEnd/>
          </a:ln>
          <a:effectLst/>
        </p:spPr>
        <p:txBody>
          <a:bodyPr>
            <a:spAutoFit/>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pPr algn="l">
              <a:spcBef>
                <a:spcPct val="50000"/>
              </a:spcBef>
              <a:defRPr/>
            </a:pPr>
            <a:r>
              <a:rPr lang="en-US" dirty="0" smtClean="0">
                <a:solidFill>
                  <a:srgbClr val="080808"/>
                </a:solidFill>
                <a:latin typeface="Arial" charset="0"/>
              </a:rPr>
              <a:t>Tom Corbett, Governor    </a:t>
            </a:r>
            <a:r>
              <a:rPr lang="en-US" dirty="0" smtClean="0">
                <a:solidFill>
                  <a:srgbClr val="080808"/>
                </a:solidFill>
                <a:latin typeface="Arial" charset="0"/>
                <a:cs typeface="Arial" charset="0"/>
              </a:rPr>
              <a:t>▪   </a:t>
            </a:r>
            <a:r>
              <a:rPr lang="en-US" dirty="0" smtClean="0">
                <a:solidFill>
                  <a:srgbClr val="080808"/>
                </a:solidFill>
                <a:latin typeface="Arial" charset="0"/>
              </a:rPr>
              <a:t>  William</a:t>
            </a:r>
            <a:r>
              <a:rPr lang="en-US" baseline="0" dirty="0" smtClean="0">
                <a:solidFill>
                  <a:srgbClr val="080808"/>
                </a:solidFill>
                <a:latin typeface="Arial" charset="0"/>
              </a:rPr>
              <a:t> E. Harner</a:t>
            </a:r>
            <a:r>
              <a:rPr lang="en-US" dirty="0" smtClean="0">
                <a:solidFill>
                  <a:srgbClr val="080808"/>
                </a:solidFill>
                <a:latin typeface="Arial" charset="0"/>
              </a:rPr>
              <a:t>, Acting Secretary of Education</a:t>
            </a:r>
          </a:p>
        </p:txBody>
      </p:sp>
    </p:spTree>
    <p:extLst>
      <p:ext uri="{BB962C8B-B14F-4D97-AF65-F5344CB8AC3E}">
        <p14:creationId xmlns:p14="http://schemas.microsoft.com/office/powerpoint/2010/main" val="5453309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53129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31200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02088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5515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E34A234-728E-4246-8755-8E9C1462E42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8183251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32760E4-E15F-4226-A417-F645F59E93F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41904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298561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9862" y="847492"/>
            <a:ext cx="8106937" cy="57014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1425348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70858202"/>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3882663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66061963"/>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735516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992879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480588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9E29E33-B620-47F9-BB04-8846C2A5AFC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5398336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16461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dirty="0">
              <a:solidFill>
                <a:prstClr val="black">
                  <a:tint val="75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dirty="0">
              <a:solidFill>
                <a:prstClr val="black">
                  <a:tint val="75000"/>
                </a:prstClr>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637B7F1-E98D-49DD-9A23-A8E9E8CE9121}" type="slidenum">
              <a:rPr lang="en-US" altLang="en-US">
                <a:solidFill>
                  <a:prstClr val="black">
                    <a:tint val="75000"/>
                  </a:prstClr>
                </a:solidFill>
              </a:rPr>
              <a:pPr>
                <a:defRPr/>
              </a:pPr>
              <a:t>‹#›</a:t>
            </a:fld>
            <a:endParaRPr lang="en-US" altLang="en-US" dirty="0">
              <a:solidFill>
                <a:prstClr val="black">
                  <a:tint val="75000"/>
                </a:prstClr>
              </a:solidFill>
            </a:endParaRPr>
          </a:p>
        </p:txBody>
      </p:sp>
    </p:spTree>
    <p:extLst>
      <p:ext uri="{BB962C8B-B14F-4D97-AF65-F5344CB8AC3E}">
        <p14:creationId xmlns:p14="http://schemas.microsoft.com/office/powerpoint/2010/main" val="2186014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vmlDrawing" Target="../drawings/vmlDrawing3.v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6" Type="http://schemas.openxmlformats.org/officeDocument/2006/relationships/image" Target="../media/image1.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oleObject" Target="../embeddings/oleObject3.bin"/><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vmlDrawing" Target="../drawings/vmlDrawing4.v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6" Type="http://schemas.openxmlformats.org/officeDocument/2006/relationships/image" Target="../media/image1.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oleObject" Target="../embeddings/oleObject4.bin"/><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image" Target="../media/image2.jpeg"/><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5179272" cy="461665"/>
          </a:xfrm>
          <a:prstGeom prst="rect">
            <a:avLst/>
          </a:prstGeom>
          <a:noFill/>
          <a:ln w="9525">
            <a:noFill/>
            <a:miter lim="800000"/>
            <a:headEnd/>
            <a:tailEnd/>
          </a:ln>
          <a:effectLst/>
        </p:spPr>
        <p:txBody>
          <a:bodyPr wrap="none">
            <a:spAutoFit/>
          </a:bodyPr>
          <a:lstStyle/>
          <a:p>
            <a:pPr>
              <a:defRPr/>
            </a:pPr>
            <a:r>
              <a:rPr lang="en-US" sz="2400" b="1" baseline="0" dirty="0" smtClean="0">
                <a:solidFill>
                  <a:schemeClr val="bg1"/>
                </a:solidFill>
                <a:latin typeface="Arial" pitchFamily="34" charset="0"/>
              </a:rPr>
              <a:t>Measuring Principal Effectiveness</a:t>
            </a:r>
            <a:endParaRPr lang="en-US" sz="2400" b="1" dirty="0">
              <a:solidFill>
                <a:schemeClr val="bg1"/>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1320" name="CorelPhotoPaint.Image.10" r:id="rId15" imgW="2130556" imgH="548223" progId="">
                  <p:embed/>
                </p:oleObj>
              </mc:Choice>
              <mc:Fallback>
                <p:oleObj name="CorelPhotoPaint.Image.10" r:id="rId15" imgW="2130556" imgH="548223" progId="">
                  <p:embed/>
                  <p:pic>
                    <p:nvPicPr>
                      <p:cNvPr id="0" name="Picture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shade val="50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shade val="50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E29E33-B620-47F9-BB04-8846C2A5AFCC}" type="slidenum">
              <a:rPr lang="en-US" smtClean="0">
                <a:solidFill>
                  <a:prstClr val="black">
                    <a:tint val="75000"/>
                  </a:prstClr>
                </a:solidFill>
              </a:rPr>
              <a:pPr/>
              <a:t>‹#›</a:t>
            </a:fld>
            <a:endParaRPr lang="en-US" dirty="0">
              <a:solidFill>
                <a:prstClr val="black">
                  <a:shade val="50000"/>
                </a:prstClr>
              </a:solidFill>
            </a:endParaRPr>
          </a:p>
        </p:txBody>
      </p:sp>
      <p:pic>
        <p:nvPicPr>
          <p:cNvPr id="7" name="Picture 41" descr="Blue Background"/>
          <p:cNvPicPr>
            <a:picLocks noChangeAspect="1" noChangeArrowheads="1"/>
          </p:cNvPicPr>
          <p:nvPr userDrawn="1"/>
        </p:nvPicPr>
        <p:blipFill>
          <a:blip r:embed="rId16" cstate="print"/>
          <a:srcRect/>
          <a:stretch>
            <a:fillRect/>
          </a:stretch>
        </p:blipFill>
        <p:spPr bwMode="auto">
          <a:xfrm>
            <a:off x="0" y="0"/>
            <a:ext cx="9144000" cy="6911975"/>
          </a:xfrm>
          <a:prstGeom prst="rect">
            <a:avLst/>
          </a:prstGeom>
          <a:noFill/>
          <a:ln w="9525">
            <a:noFill/>
            <a:miter lim="800000"/>
            <a:headEnd/>
            <a:tailEnd/>
          </a:ln>
        </p:spPr>
      </p:pic>
      <p:sp>
        <p:nvSpPr>
          <p:cNvPr id="8"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solidFill>
                  <a:prstClr val="black"/>
                </a:solidFill>
              </a:rPr>
              <a:t>  </a:t>
            </a:r>
          </a:p>
        </p:txBody>
      </p:sp>
      <p:sp>
        <p:nvSpPr>
          <p:cNvPr id="9"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solidFill>
                <a:prstClr val="black"/>
              </a:solidFill>
            </a:endParaRPr>
          </a:p>
        </p:txBody>
      </p:sp>
      <p:sp>
        <p:nvSpPr>
          <p:cNvPr id="10"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solidFill>
                <a:prstClr val="black"/>
              </a:solidFill>
            </a:endParaRPr>
          </a:p>
        </p:txBody>
      </p:sp>
      <p:sp>
        <p:nvSpPr>
          <p:cNvPr id="12"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3" name="Text Box 52"/>
          <p:cNvSpPr txBox="1">
            <a:spLocks noChangeArrowheads="1"/>
          </p:cNvSpPr>
          <p:nvPr userDrawn="1"/>
        </p:nvSpPr>
        <p:spPr bwMode="auto">
          <a:xfrm>
            <a:off x="54831" y="1588"/>
            <a:ext cx="5178021" cy="461665"/>
          </a:xfrm>
          <a:prstGeom prst="rect">
            <a:avLst/>
          </a:prstGeom>
          <a:noFill/>
          <a:ln w="9525">
            <a:noFill/>
            <a:miter lim="800000"/>
            <a:headEnd/>
            <a:tailEnd/>
          </a:ln>
          <a:effectLst/>
        </p:spPr>
        <p:txBody>
          <a:bodyPr wrap="none">
            <a:spAutoFit/>
          </a:bodyPr>
          <a:lstStyle/>
          <a:p>
            <a:pPr>
              <a:defRPr/>
            </a:pPr>
            <a:r>
              <a:rPr lang="en-US" sz="2400" b="1" dirty="0" smtClean="0">
                <a:solidFill>
                  <a:prstClr val="white"/>
                </a:solidFill>
                <a:latin typeface="Arial" pitchFamily="34" charset="0"/>
              </a:rPr>
              <a:t>Measuring Principal Effectiveness</a:t>
            </a:r>
            <a:endParaRPr lang="en-US" sz="2400" b="1" dirty="0">
              <a:solidFill>
                <a:prstClr val="white"/>
              </a:solidFill>
              <a:latin typeface="Arial" pitchFamily="34" charset="0"/>
            </a:endParaRPr>
          </a:p>
        </p:txBody>
      </p:sp>
      <p:sp>
        <p:nvSpPr>
          <p:cNvPr id="14" name="Text Box 29"/>
          <p:cNvSpPr txBox="1">
            <a:spLocks noChangeArrowheads="1"/>
          </p:cNvSpPr>
          <p:nvPr userDrawn="1"/>
        </p:nvSpPr>
        <p:spPr bwMode="auto">
          <a:xfrm>
            <a:off x="142875" y="533400"/>
            <a:ext cx="5791200" cy="244475"/>
          </a:xfrm>
          <a:prstGeom prst="rect">
            <a:avLst/>
          </a:prstGeom>
          <a:noFill/>
          <a:ln w="9525">
            <a:noFill/>
            <a:miter lim="800000"/>
            <a:headEnd/>
            <a:tailEnd/>
          </a:ln>
          <a:effectLst/>
        </p:spPr>
        <p:txBody>
          <a:bodyPr>
            <a:spAutoFit/>
          </a:bodyPr>
          <a:lstStyle>
            <a:lvl1pPr algn="ctr">
              <a:defRPr sz="1000">
                <a:solidFill>
                  <a:schemeClr val="tx1"/>
                </a:solidFill>
                <a:latin typeface="Times New Roman" pitchFamily="18" charset="0"/>
              </a:defRPr>
            </a:lvl1pPr>
            <a:lvl2pPr marL="742950" indent="-285750" algn="ctr">
              <a:defRPr sz="1000">
                <a:solidFill>
                  <a:schemeClr val="tx1"/>
                </a:solidFill>
                <a:latin typeface="Times New Roman" pitchFamily="18" charset="0"/>
              </a:defRPr>
            </a:lvl2pPr>
            <a:lvl3pPr marL="1143000" indent="-228600" algn="ctr">
              <a:defRPr sz="1000">
                <a:solidFill>
                  <a:schemeClr val="tx1"/>
                </a:solidFill>
                <a:latin typeface="Times New Roman" pitchFamily="18" charset="0"/>
              </a:defRPr>
            </a:lvl3pPr>
            <a:lvl4pPr marL="1600200" indent="-228600" algn="ctr">
              <a:defRPr sz="1000">
                <a:solidFill>
                  <a:schemeClr val="tx1"/>
                </a:solidFill>
                <a:latin typeface="Times New Roman" pitchFamily="18" charset="0"/>
              </a:defRPr>
            </a:lvl4pPr>
            <a:lvl5pPr marL="2057400" indent="-228600" algn="ctr">
              <a:defRPr sz="1000">
                <a:solidFill>
                  <a:schemeClr val="tx1"/>
                </a:solidFill>
                <a:latin typeface="Times New Roman" pitchFamily="18" charset="0"/>
              </a:defRPr>
            </a:lvl5pPr>
            <a:lvl6pPr marL="2514600" indent="-228600" algn="ctr" fontAlgn="base">
              <a:spcBef>
                <a:spcPct val="0"/>
              </a:spcBef>
              <a:spcAft>
                <a:spcPct val="0"/>
              </a:spcAft>
              <a:defRPr sz="1000">
                <a:solidFill>
                  <a:schemeClr val="tx1"/>
                </a:solidFill>
                <a:latin typeface="Times New Roman" pitchFamily="18" charset="0"/>
              </a:defRPr>
            </a:lvl6pPr>
            <a:lvl7pPr marL="2971800" indent="-228600" algn="ctr" fontAlgn="base">
              <a:spcBef>
                <a:spcPct val="0"/>
              </a:spcBef>
              <a:spcAft>
                <a:spcPct val="0"/>
              </a:spcAft>
              <a:defRPr sz="1000">
                <a:solidFill>
                  <a:schemeClr val="tx1"/>
                </a:solidFill>
                <a:latin typeface="Times New Roman" pitchFamily="18" charset="0"/>
              </a:defRPr>
            </a:lvl7pPr>
            <a:lvl8pPr marL="3429000" indent="-228600" algn="ctr" fontAlgn="base">
              <a:spcBef>
                <a:spcPct val="0"/>
              </a:spcBef>
              <a:spcAft>
                <a:spcPct val="0"/>
              </a:spcAft>
              <a:defRPr sz="1000">
                <a:solidFill>
                  <a:schemeClr val="tx1"/>
                </a:solidFill>
                <a:latin typeface="Times New Roman" pitchFamily="18" charset="0"/>
              </a:defRPr>
            </a:lvl8pPr>
            <a:lvl9pPr marL="3886200" indent="-228600" algn="ctr" fontAlgn="base">
              <a:spcBef>
                <a:spcPct val="0"/>
              </a:spcBef>
              <a:spcAft>
                <a:spcPct val="0"/>
              </a:spcAft>
              <a:defRPr sz="1000">
                <a:solidFill>
                  <a:schemeClr val="tx1"/>
                </a:solidFill>
                <a:latin typeface="Times New Roman" pitchFamily="18" charset="0"/>
              </a:defRPr>
            </a:lvl9pPr>
          </a:lstStyle>
          <a:p>
            <a:pPr algn="l">
              <a:spcBef>
                <a:spcPct val="50000"/>
              </a:spcBef>
              <a:defRPr/>
            </a:pPr>
            <a:r>
              <a:rPr lang="en-US" dirty="0" smtClean="0">
                <a:solidFill>
                  <a:srgbClr val="080808"/>
                </a:solidFill>
                <a:latin typeface="Arial" charset="0"/>
              </a:rPr>
              <a:t>Tom Corbett, Governor    </a:t>
            </a:r>
            <a:r>
              <a:rPr lang="en-US" dirty="0" smtClean="0">
                <a:solidFill>
                  <a:srgbClr val="080808"/>
                </a:solidFill>
                <a:latin typeface="Arial" charset="0"/>
                <a:cs typeface="Arial" charset="0"/>
              </a:rPr>
              <a:t>▪   </a:t>
            </a:r>
            <a:r>
              <a:rPr lang="en-US" dirty="0" smtClean="0">
                <a:solidFill>
                  <a:srgbClr val="080808"/>
                </a:solidFill>
                <a:latin typeface="Arial" charset="0"/>
              </a:rPr>
              <a:t>  William</a:t>
            </a:r>
            <a:r>
              <a:rPr lang="en-US" baseline="0" dirty="0" smtClean="0">
                <a:solidFill>
                  <a:srgbClr val="080808"/>
                </a:solidFill>
                <a:latin typeface="Arial" charset="0"/>
              </a:rPr>
              <a:t> E. Harner</a:t>
            </a:r>
            <a:r>
              <a:rPr lang="en-US" dirty="0" smtClean="0">
                <a:solidFill>
                  <a:srgbClr val="080808"/>
                </a:solidFill>
                <a:latin typeface="Arial" charset="0"/>
              </a:rPr>
              <a:t>, Acting Secretary of Education</a:t>
            </a:r>
          </a:p>
        </p:txBody>
      </p:sp>
    </p:spTree>
    <p:extLst>
      <p:ext uri="{BB962C8B-B14F-4D97-AF65-F5344CB8AC3E}">
        <p14:creationId xmlns:p14="http://schemas.microsoft.com/office/powerpoint/2010/main" val="26613361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solidFill>
                  <a:srgbClr val="000000"/>
                </a:solidFill>
              </a:rPr>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solidFill>
                <a:srgbClr val="000000"/>
              </a:solidFill>
            </a:endParaRPr>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solidFill>
                <a:srgbClr val="000000"/>
              </a:solidFill>
            </a:endParaRPr>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5178021" cy="461665"/>
          </a:xfrm>
          <a:prstGeom prst="rect">
            <a:avLst/>
          </a:prstGeom>
          <a:noFill/>
          <a:ln w="9525">
            <a:noFill/>
            <a:miter lim="800000"/>
            <a:headEnd/>
            <a:tailEnd/>
          </a:ln>
          <a:effectLst/>
        </p:spPr>
        <p:txBody>
          <a:bodyPr wrap="none">
            <a:spAutoFit/>
          </a:bodyPr>
          <a:lstStyle/>
          <a:p>
            <a:pPr>
              <a:defRPr/>
            </a:pPr>
            <a:r>
              <a:rPr lang="en-US" sz="2400" b="1" dirty="0" smtClean="0">
                <a:solidFill>
                  <a:srgbClr val="FFFFFF"/>
                </a:solidFill>
                <a:latin typeface="Arial" pitchFamily="34" charset="0"/>
              </a:rPr>
              <a:t>Measuring Principal Effectiveness</a:t>
            </a:r>
            <a:endParaRPr lang="en-US" sz="2400" b="1" dirty="0">
              <a:solidFill>
                <a:srgbClr val="FFFFFF"/>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2187" name="CorelPhotoPaint.Image.10" r:id="rId15" imgW="2130556" imgH="548223" progId="">
                  <p:embed/>
                </p:oleObj>
              </mc:Choice>
              <mc:Fallback>
                <p:oleObj name="CorelPhotoPaint.Image.10" r:id="rId15" imgW="2130556" imgH="548223"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0436087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solidFill>
                  <a:srgbClr val="000000"/>
                </a:solidFill>
              </a:rPr>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solidFill>
                <a:srgbClr val="000000"/>
              </a:solidFill>
            </a:endParaRPr>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solidFill>
                <a:srgbClr val="000000"/>
              </a:solidFill>
            </a:endParaRPr>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5178021" cy="461665"/>
          </a:xfrm>
          <a:prstGeom prst="rect">
            <a:avLst/>
          </a:prstGeom>
          <a:noFill/>
          <a:ln w="9525">
            <a:noFill/>
            <a:miter lim="800000"/>
            <a:headEnd/>
            <a:tailEnd/>
          </a:ln>
          <a:effectLst/>
        </p:spPr>
        <p:txBody>
          <a:bodyPr wrap="none">
            <a:spAutoFit/>
          </a:bodyPr>
          <a:lstStyle/>
          <a:p>
            <a:pPr>
              <a:defRPr/>
            </a:pPr>
            <a:r>
              <a:rPr lang="en-US" sz="2400" b="1" dirty="0" smtClean="0">
                <a:solidFill>
                  <a:srgbClr val="FFFFFF"/>
                </a:solidFill>
                <a:latin typeface="Arial" pitchFamily="34" charset="0"/>
              </a:rPr>
              <a:t>Measuring Principal Effectiveness</a:t>
            </a:r>
            <a:endParaRPr lang="en-US" sz="2400" b="1" dirty="0">
              <a:solidFill>
                <a:srgbClr val="FFFFFF"/>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4234" name="CorelPhotoPaint.Image.10" r:id="rId15" imgW="2130556" imgH="548223" progId="">
                  <p:embed/>
                </p:oleObj>
              </mc:Choice>
              <mc:Fallback>
                <p:oleObj name="CorelPhotoPaint.Image.10" r:id="rId15" imgW="2130556" imgH="548223" progId="">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1313727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iming>
    <p:tnLst>
      <p:par>
        <p:cT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shade val="50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shade val="50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E29E33-B620-47F9-BB04-8846C2A5AFCC}" type="slidenum">
              <a:rPr lang="en-US" smtClean="0">
                <a:solidFill>
                  <a:prstClr val="black">
                    <a:tint val="75000"/>
                  </a:prstClr>
                </a:solidFill>
              </a:rPr>
              <a:pPr/>
              <a:t>‹#›</a:t>
            </a:fld>
            <a:endParaRPr lang="en-US" dirty="0">
              <a:solidFill>
                <a:prstClr val="black">
                  <a:shade val="50000"/>
                </a:prstClr>
              </a:solidFill>
            </a:endParaRPr>
          </a:p>
        </p:txBody>
      </p:sp>
      <p:pic>
        <p:nvPicPr>
          <p:cNvPr id="7" name="Picture 41" descr="Blue Background"/>
          <p:cNvPicPr>
            <a:picLocks noChangeAspect="1" noChangeArrowheads="1"/>
          </p:cNvPicPr>
          <p:nvPr userDrawn="1"/>
        </p:nvPicPr>
        <p:blipFill>
          <a:blip r:embed="rId15" cstate="print"/>
          <a:srcRect/>
          <a:stretch>
            <a:fillRect/>
          </a:stretch>
        </p:blipFill>
        <p:spPr bwMode="auto">
          <a:xfrm>
            <a:off x="0" y="0"/>
            <a:ext cx="9144000" cy="6911975"/>
          </a:xfrm>
          <a:prstGeom prst="rect">
            <a:avLst/>
          </a:prstGeom>
          <a:noFill/>
          <a:ln w="9525">
            <a:noFill/>
            <a:miter lim="800000"/>
            <a:headEnd/>
            <a:tailEnd/>
          </a:ln>
        </p:spPr>
      </p:pic>
      <p:sp>
        <p:nvSpPr>
          <p:cNvPr id="8"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solidFill>
                  <a:prstClr val="black"/>
                </a:solidFill>
              </a:rPr>
              <a:t>  </a:t>
            </a:r>
          </a:p>
        </p:txBody>
      </p:sp>
      <p:sp>
        <p:nvSpPr>
          <p:cNvPr id="9"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solidFill>
                <a:prstClr val="black"/>
              </a:solidFill>
            </a:endParaRPr>
          </a:p>
        </p:txBody>
      </p:sp>
      <p:sp>
        <p:nvSpPr>
          <p:cNvPr id="10"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solidFill>
                <a:prstClr val="black"/>
              </a:solidFill>
            </a:endParaRPr>
          </a:p>
        </p:txBody>
      </p:sp>
      <p:sp>
        <p:nvSpPr>
          <p:cNvPr id="11" name="Text Box 29"/>
          <p:cNvSpPr txBox="1">
            <a:spLocks noChangeArrowheads="1"/>
          </p:cNvSpPr>
          <p:nvPr userDrawn="1"/>
        </p:nvSpPr>
        <p:spPr bwMode="auto">
          <a:xfrm>
            <a:off x="142875" y="533400"/>
            <a:ext cx="5791200" cy="244475"/>
          </a:xfrm>
          <a:prstGeom prst="rect">
            <a:avLst/>
          </a:prstGeom>
          <a:noFill/>
          <a:ln w="9525">
            <a:noFill/>
            <a:miter lim="800000"/>
            <a:headEnd/>
            <a:tailEnd/>
          </a:ln>
          <a:effectLst/>
        </p:spPr>
        <p:txBody>
          <a:bodyPr>
            <a:spAutoFit/>
          </a:bodyPr>
          <a:lstStyle>
            <a:lvl1pPr algn="ctr">
              <a:defRPr sz="1000">
                <a:solidFill>
                  <a:schemeClr val="tx1"/>
                </a:solidFill>
                <a:latin typeface="Times New Roman" pitchFamily="18" charset="0"/>
              </a:defRPr>
            </a:lvl1pPr>
            <a:lvl2pPr marL="742950" indent="-285750" algn="ctr">
              <a:defRPr sz="1000">
                <a:solidFill>
                  <a:schemeClr val="tx1"/>
                </a:solidFill>
                <a:latin typeface="Times New Roman" pitchFamily="18" charset="0"/>
              </a:defRPr>
            </a:lvl2pPr>
            <a:lvl3pPr marL="1143000" indent="-228600" algn="ctr">
              <a:defRPr sz="1000">
                <a:solidFill>
                  <a:schemeClr val="tx1"/>
                </a:solidFill>
                <a:latin typeface="Times New Roman" pitchFamily="18" charset="0"/>
              </a:defRPr>
            </a:lvl3pPr>
            <a:lvl4pPr marL="1600200" indent="-228600" algn="ctr">
              <a:defRPr sz="1000">
                <a:solidFill>
                  <a:schemeClr val="tx1"/>
                </a:solidFill>
                <a:latin typeface="Times New Roman" pitchFamily="18" charset="0"/>
              </a:defRPr>
            </a:lvl4pPr>
            <a:lvl5pPr marL="2057400" indent="-228600" algn="ctr">
              <a:defRPr sz="1000">
                <a:solidFill>
                  <a:schemeClr val="tx1"/>
                </a:solidFill>
                <a:latin typeface="Times New Roman" pitchFamily="18" charset="0"/>
              </a:defRPr>
            </a:lvl5pPr>
            <a:lvl6pPr marL="2514600" indent="-228600" algn="ctr" fontAlgn="base">
              <a:spcBef>
                <a:spcPct val="0"/>
              </a:spcBef>
              <a:spcAft>
                <a:spcPct val="0"/>
              </a:spcAft>
              <a:defRPr sz="1000">
                <a:solidFill>
                  <a:schemeClr val="tx1"/>
                </a:solidFill>
                <a:latin typeface="Times New Roman" pitchFamily="18" charset="0"/>
              </a:defRPr>
            </a:lvl6pPr>
            <a:lvl7pPr marL="2971800" indent="-228600" algn="ctr" fontAlgn="base">
              <a:spcBef>
                <a:spcPct val="0"/>
              </a:spcBef>
              <a:spcAft>
                <a:spcPct val="0"/>
              </a:spcAft>
              <a:defRPr sz="1000">
                <a:solidFill>
                  <a:schemeClr val="tx1"/>
                </a:solidFill>
                <a:latin typeface="Times New Roman" pitchFamily="18" charset="0"/>
              </a:defRPr>
            </a:lvl7pPr>
            <a:lvl8pPr marL="3429000" indent="-228600" algn="ctr" fontAlgn="base">
              <a:spcBef>
                <a:spcPct val="0"/>
              </a:spcBef>
              <a:spcAft>
                <a:spcPct val="0"/>
              </a:spcAft>
              <a:defRPr sz="1000">
                <a:solidFill>
                  <a:schemeClr val="tx1"/>
                </a:solidFill>
                <a:latin typeface="Times New Roman" pitchFamily="18" charset="0"/>
              </a:defRPr>
            </a:lvl8pPr>
            <a:lvl9pPr marL="3886200" indent="-228600" algn="ctr" fontAlgn="base">
              <a:spcBef>
                <a:spcPct val="0"/>
              </a:spcBef>
              <a:spcAft>
                <a:spcPct val="0"/>
              </a:spcAft>
              <a:defRPr sz="1000">
                <a:solidFill>
                  <a:schemeClr val="tx1"/>
                </a:solidFill>
                <a:latin typeface="Times New Roman" pitchFamily="18" charset="0"/>
              </a:defRPr>
            </a:lvl9pPr>
          </a:lstStyle>
          <a:p>
            <a:pPr algn="l">
              <a:spcBef>
                <a:spcPct val="50000"/>
              </a:spcBef>
              <a:defRPr/>
            </a:pPr>
            <a:r>
              <a:rPr lang="en-US" dirty="0" smtClean="0">
                <a:solidFill>
                  <a:srgbClr val="080808"/>
                </a:solidFill>
                <a:latin typeface="Arial" charset="0"/>
              </a:rPr>
              <a:t>Tom Corbett, Governor</a:t>
            </a:r>
          </a:p>
        </p:txBody>
      </p:sp>
      <p:sp>
        <p:nvSpPr>
          <p:cNvPr id="12"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3" name="Text Box 52"/>
          <p:cNvSpPr txBox="1">
            <a:spLocks noChangeArrowheads="1"/>
          </p:cNvSpPr>
          <p:nvPr userDrawn="1"/>
        </p:nvSpPr>
        <p:spPr bwMode="auto">
          <a:xfrm>
            <a:off x="54831" y="1588"/>
            <a:ext cx="5383205" cy="461665"/>
          </a:xfrm>
          <a:prstGeom prst="rect">
            <a:avLst/>
          </a:prstGeom>
          <a:noFill/>
          <a:ln w="9525">
            <a:noFill/>
            <a:miter lim="800000"/>
            <a:headEnd/>
            <a:tailEnd/>
          </a:ln>
          <a:effectLst/>
        </p:spPr>
        <p:txBody>
          <a:bodyPr wrap="none">
            <a:spAutoFit/>
          </a:bodyPr>
          <a:lstStyle/>
          <a:p>
            <a:pPr>
              <a:defRPr/>
            </a:pPr>
            <a:r>
              <a:rPr lang="en-US" sz="2400" b="1" dirty="0">
                <a:solidFill>
                  <a:prstClr val="white"/>
                </a:solidFill>
                <a:latin typeface="Arial" pitchFamily="34" charset="0"/>
              </a:rPr>
              <a:t>Measuring Educator Effectiveness</a:t>
            </a:r>
          </a:p>
        </p:txBody>
      </p:sp>
    </p:spTree>
    <p:extLst>
      <p:ext uri="{BB962C8B-B14F-4D97-AF65-F5344CB8AC3E}">
        <p14:creationId xmlns:p14="http://schemas.microsoft.com/office/powerpoint/2010/main" val="288344898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2.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0.xml"/><Relationship Id="rId1" Type="http://schemas.openxmlformats.org/officeDocument/2006/relationships/slideLayout" Target="../slideLayouts/slideLayout4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2.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8.xml"/></Relationships>
</file>

<file path=ppt/slides/_rels/slide4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8.xml"/><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3" cstate="print"/>
          <a:srcRect/>
          <a:stretch>
            <a:fillRect/>
          </a:stretch>
        </p:blipFill>
        <p:spPr bwMode="auto">
          <a:xfrm>
            <a:off x="2711450" y="2292793"/>
            <a:ext cx="3716338" cy="3422650"/>
          </a:xfrm>
          <a:prstGeom prst="rect">
            <a:avLst/>
          </a:prstGeom>
          <a:noFill/>
          <a:ln w="9525">
            <a:noFill/>
            <a:miter lim="800000"/>
            <a:headEnd/>
            <a:tailEnd/>
          </a:ln>
        </p:spPr>
      </p:pic>
      <p:sp>
        <p:nvSpPr>
          <p:cNvPr id="2052" name="Rectangle 3"/>
          <p:cNvSpPr>
            <a:spLocks noChangeArrowheads="1"/>
          </p:cNvSpPr>
          <p:nvPr/>
        </p:nvSpPr>
        <p:spPr bwMode="auto">
          <a:xfrm>
            <a:off x="449263" y="1089025"/>
            <a:ext cx="8258175" cy="945963"/>
          </a:xfrm>
          <a:prstGeom prst="rect">
            <a:avLst/>
          </a:prstGeom>
          <a:noFill/>
          <a:ln w="9525">
            <a:noFill/>
            <a:miter lim="800000"/>
            <a:headEnd/>
            <a:tailEnd/>
          </a:ln>
        </p:spPr>
        <p:txBody>
          <a:bodyPr/>
          <a:lstStyle/>
          <a:p>
            <a:pPr algn="ctr">
              <a:tabLst>
                <a:tab pos="2684463" algn="l"/>
              </a:tabLst>
            </a:pPr>
            <a:r>
              <a:rPr lang="en-US" sz="3600" b="1" dirty="0" smtClean="0">
                <a:solidFill>
                  <a:srgbClr val="000000"/>
                </a:solidFill>
                <a:latin typeface="Tahoma" pitchFamily="34" charset="0"/>
              </a:rPr>
              <a:t>Measuring Principal Effectiveness</a:t>
            </a:r>
            <a:endParaRPr lang="en-US" sz="3600" b="1" dirty="0">
              <a:solidFill>
                <a:srgbClr val="000000"/>
              </a:solidFill>
              <a:latin typeface="Tahoma" pitchFamily="34" charset="0"/>
            </a:endParaRPr>
          </a:p>
          <a:p>
            <a:pPr algn="ctr">
              <a:tabLst>
                <a:tab pos="2684463" algn="l"/>
              </a:tabLst>
            </a:pPr>
            <a:endParaRPr lang="en-US" sz="2800" dirty="0">
              <a:solidFill>
                <a:srgbClr val="000000"/>
              </a:solidFill>
            </a:endParaRPr>
          </a:p>
          <a:p>
            <a:pPr algn="ctr">
              <a:tabLst>
                <a:tab pos="2684463" algn="l"/>
              </a:tabLst>
            </a:pPr>
            <a:endParaRPr lang="en-US" sz="2000" dirty="0">
              <a:solidFill>
                <a:srgbClr val="000000"/>
              </a:solidFill>
            </a:endParaRPr>
          </a:p>
          <a:p>
            <a:pPr algn="ctr">
              <a:spcBef>
                <a:spcPct val="20000"/>
              </a:spcBef>
              <a:tabLst>
                <a:tab pos="2684463" algn="l"/>
              </a:tabLst>
            </a:pPr>
            <a:endParaRPr lang="en-US" sz="2000" dirty="0">
              <a:solidFill>
                <a:srgbClr val="000000"/>
              </a:solidFill>
            </a:endParaRPr>
          </a:p>
        </p:txBody>
      </p:sp>
      <p:sp>
        <p:nvSpPr>
          <p:cNvPr id="2053" name="Text Box 4"/>
          <p:cNvSpPr txBox="1">
            <a:spLocks noChangeArrowheads="1"/>
          </p:cNvSpPr>
          <p:nvPr/>
        </p:nvSpPr>
        <p:spPr bwMode="auto">
          <a:xfrm>
            <a:off x="228600" y="6248400"/>
            <a:ext cx="2667000" cy="366713"/>
          </a:xfrm>
          <a:prstGeom prst="rect">
            <a:avLst/>
          </a:prstGeom>
          <a:noFill/>
          <a:ln w="9525">
            <a:noFill/>
            <a:miter lim="800000"/>
            <a:headEnd/>
            <a:tailEnd/>
          </a:ln>
        </p:spPr>
        <p:txBody>
          <a:bodyPr>
            <a:spAutoFit/>
          </a:bodyPr>
          <a:lstStyle/>
          <a:p>
            <a:pPr>
              <a:spcBef>
                <a:spcPct val="50000"/>
              </a:spcBef>
            </a:pPr>
            <a:endParaRPr lang="en-US" sz="1800" dirty="0">
              <a:solidFill>
                <a:srgbClr val="000000"/>
              </a:solidFill>
              <a:latin typeface="Arial" charset="0"/>
            </a:endParaRPr>
          </a:p>
        </p:txBody>
      </p:sp>
    </p:spTree>
    <p:extLst>
      <p:ext uri="{BB962C8B-B14F-4D97-AF65-F5344CB8AC3E}">
        <p14:creationId xmlns:p14="http://schemas.microsoft.com/office/powerpoint/2010/main" val="2780034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sz="3600" b="1" dirty="0" smtClean="0"/>
              <a:t>Framework for Leadership </a:t>
            </a:r>
            <a:r>
              <a:rPr lang="en-US" sz="2400" dirty="0"/>
              <a:t/>
            </a:r>
            <a:br>
              <a:rPr lang="en-US" sz="2400" dirty="0"/>
            </a:br>
            <a:r>
              <a:rPr lang="en-US" sz="2200" i="1" dirty="0"/>
              <a:t>I</a:t>
            </a:r>
            <a:r>
              <a:rPr lang="en-US" sz="2200" i="1" dirty="0" smtClean="0"/>
              <a:t>ncorporating </a:t>
            </a:r>
            <a:r>
              <a:rPr lang="en-US" sz="2200" i="1" dirty="0"/>
              <a:t>Act 82 of </a:t>
            </a:r>
            <a:r>
              <a:rPr lang="en-US" sz="2200" i="1" dirty="0" smtClean="0"/>
              <a:t>2012</a:t>
            </a:r>
            <a:endParaRPr lang="en-US" sz="2200" i="1" dirty="0"/>
          </a:p>
        </p:txBody>
      </p:sp>
      <p:sp>
        <p:nvSpPr>
          <p:cNvPr id="3" name="Content Placeholder 2"/>
          <p:cNvSpPr>
            <a:spLocks noGrp="1"/>
          </p:cNvSpPr>
          <p:nvPr>
            <p:ph idx="1"/>
          </p:nvPr>
        </p:nvSpPr>
        <p:spPr>
          <a:xfrm>
            <a:off x="310656" y="2219230"/>
            <a:ext cx="8686800" cy="4525963"/>
          </a:xfrm>
          <a:noFill/>
        </p:spPr>
        <p:txBody>
          <a:bodyPr/>
          <a:lstStyle/>
          <a:p>
            <a:r>
              <a:rPr lang="en-US" sz="2400" dirty="0" smtClean="0">
                <a:solidFill>
                  <a:srgbClr val="080808"/>
                </a:solidFill>
              </a:rPr>
              <a:t>Within Act 82, new requirements for Educator Effectiveness have been defined for teachers, principals, and education specialists.  Specific to the principal are the evaluation categories of </a:t>
            </a:r>
            <a:r>
              <a:rPr lang="en-US" sz="2400" i="1" dirty="0" smtClean="0">
                <a:solidFill>
                  <a:srgbClr val="080808"/>
                </a:solidFill>
              </a:rPr>
              <a:t>Planning and Preparation, School Environment, Delivery of Service, and Professional Development.</a:t>
            </a:r>
            <a:r>
              <a:rPr lang="en-US" sz="2400" dirty="0" smtClean="0">
                <a:solidFill>
                  <a:srgbClr val="080808"/>
                </a:solidFill>
              </a:rPr>
              <a:t> </a:t>
            </a:r>
            <a:br>
              <a:rPr lang="en-US" sz="2400" dirty="0" smtClean="0">
                <a:solidFill>
                  <a:srgbClr val="080808"/>
                </a:solidFill>
              </a:rPr>
            </a:br>
            <a:endParaRPr lang="en-US" sz="2400" dirty="0" smtClean="0">
              <a:solidFill>
                <a:srgbClr val="080808"/>
              </a:solidFill>
            </a:endParaRPr>
          </a:p>
          <a:p>
            <a:r>
              <a:rPr lang="en-US" sz="2400" dirty="0" smtClean="0">
                <a:solidFill>
                  <a:srgbClr val="080808"/>
                </a:solidFill>
              </a:rPr>
              <a:t>Utilizing the expertise previously identified, a Framework for Leadership was developed with a defined domain and component structure.  An alignment of this framework structure to the Act 82 legislated categories was completed.  </a:t>
            </a:r>
            <a:r>
              <a:rPr lang="en-US" sz="1800" dirty="0" smtClean="0">
                <a:solidFill>
                  <a:srgbClr val="080808"/>
                </a:solidFill>
              </a:rPr>
              <a:t/>
            </a:r>
            <a:br>
              <a:rPr lang="en-US" sz="1800" dirty="0" smtClean="0">
                <a:solidFill>
                  <a:srgbClr val="080808"/>
                </a:solidFill>
              </a:rPr>
            </a:br>
            <a:r>
              <a:rPr lang="en-US" sz="2400" dirty="0" smtClean="0">
                <a:solidFill>
                  <a:srgbClr val="080808"/>
                </a:solidFill>
              </a:rPr>
              <a:t/>
            </a:r>
            <a:br>
              <a:rPr lang="en-US" sz="2400" dirty="0" smtClean="0">
                <a:solidFill>
                  <a:srgbClr val="080808"/>
                </a:solidFill>
              </a:rPr>
            </a:br>
            <a:endParaRPr lang="en-US" sz="2400" dirty="0" smtClean="0">
              <a:solidFill>
                <a:srgbClr val="080808"/>
              </a:solidFill>
            </a:endParaRPr>
          </a:p>
          <a:p>
            <a:pPr marL="457200" lvl="1" indent="0">
              <a:buNone/>
            </a:pPr>
            <a:endParaRPr lang="en-US" sz="1800" dirty="0" smtClean="0">
              <a:solidFill>
                <a:srgbClr val="080808"/>
              </a:solidFill>
            </a:endParaRPr>
          </a:p>
          <a:p>
            <a:pPr marL="457200" lvl="1" indent="0">
              <a:buNone/>
            </a:pPr>
            <a:endParaRPr lang="en-US" dirty="0" smtClean="0">
              <a:solidFill>
                <a:srgbClr val="080808"/>
              </a:solidFill>
            </a:endParaRP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lvl="1"/>
            <a:endParaRPr lang="en-US" sz="2400" dirty="0" smtClean="0">
              <a:solidFill>
                <a:srgbClr val="FF000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10</a:t>
            </a:fld>
            <a:endParaRPr lang="en-US" dirty="0"/>
          </a:p>
        </p:txBody>
      </p:sp>
    </p:spTree>
    <p:extLst>
      <p:ext uri="{BB962C8B-B14F-4D97-AF65-F5344CB8AC3E}">
        <p14:creationId xmlns:p14="http://schemas.microsoft.com/office/powerpoint/2010/main" val="2388134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49362"/>
          </a:xfrm>
        </p:spPr>
        <p:txBody>
          <a:bodyPr/>
          <a:lstStyle/>
          <a:p>
            <a:r>
              <a:rPr lang="en-US" sz="3600" b="1" dirty="0" smtClean="0"/>
              <a:t>Framework for Leadershi</a:t>
            </a:r>
            <a:r>
              <a:rPr lang="en-US" sz="3600" b="1" dirty="0"/>
              <a:t>p</a:t>
            </a:r>
            <a:r>
              <a:rPr lang="en-US" dirty="0" smtClean="0"/>
              <a:t/>
            </a:r>
            <a:br>
              <a:rPr lang="en-US" dirty="0" smtClean="0"/>
            </a:br>
            <a:r>
              <a:rPr lang="en-US" sz="2200" i="1" dirty="0"/>
              <a:t>Alignment with Act </a:t>
            </a:r>
            <a:r>
              <a:rPr lang="en-US" sz="2200" i="1" dirty="0" smtClean="0"/>
              <a:t>82</a:t>
            </a:r>
            <a:endParaRPr lang="en-US" sz="2200" i="1" dirty="0"/>
          </a:p>
        </p:txBody>
      </p:sp>
      <p:sp>
        <p:nvSpPr>
          <p:cNvPr id="5"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11</a:t>
            </a:fld>
            <a:endParaRPr lang="en-US"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397" y="2138692"/>
            <a:ext cx="8571250" cy="3836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2265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73162"/>
          </a:xfrm>
        </p:spPr>
        <p:txBody>
          <a:bodyPr/>
          <a:lstStyle/>
          <a:p>
            <a:r>
              <a:rPr lang="en-US" sz="3600" b="1" dirty="0" smtClean="0"/>
              <a:t>Framework for Leadership </a:t>
            </a:r>
            <a:r>
              <a:rPr lang="en-US" dirty="0" smtClean="0"/>
              <a:t/>
            </a:r>
            <a:br>
              <a:rPr lang="en-US" dirty="0" smtClean="0"/>
            </a:br>
            <a:r>
              <a:rPr lang="en-US" sz="2200" i="1" dirty="0" smtClean="0"/>
              <a:t>Domains</a:t>
            </a:r>
            <a:endParaRPr lang="en-US" sz="2200" i="1" dirty="0"/>
          </a:p>
        </p:txBody>
      </p:sp>
      <p:sp>
        <p:nvSpPr>
          <p:cNvPr id="3" name="Content Placeholder 2"/>
          <p:cNvSpPr>
            <a:spLocks noGrp="1"/>
          </p:cNvSpPr>
          <p:nvPr>
            <p:ph idx="1"/>
          </p:nvPr>
        </p:nvSpPr>
        <p:spPr>
          <a:xfrm>
            <a:off x="457200" y="2153285"/>
            <a:ext cx="8229600" cy="4525963"/>
          </a:xfrm>
        </p:spPr>
        <p:txBody>
          <a:bodyPr/>
          <a:lstStyle/>
          <a:p>
            <a:r>
              <a:rPr lang="en-US" sz="2400" dirty="0" smtClean="0"/>
              <a:t>The Framework for Leadership establishes a set of four leadership domains:</a:t>
            </a:r>
            <a:br>
              <a:rPr lang="en-US" sz="2400" dirty="0" smtClean="0"/>
            </a:br>
            <a:endParaRPr lang="en-US" sz="2400" dirty="0" smtClean="0"/>
          </a:p>
          <a:p>
            <a:pPr lvl="2"/>
            <a:r>
              <a:rPr lang="en-US" dirty="0" smtClean="0"/>
              <a:t>Domain 1: Strategic/Cultural Leadership</a:t>
            </a:r>
          </a:p>
          <a:p>
            <a:pPr lvl="2"/>
            <a:r>
              <a:rPr lang="en-US" dirty="0" smtClean="0"/>
              <a:t>Domain 2: Systems Leadership</a:t>
            </a:r>
          </a:p>
          <a:p>
            <a:pPr lvl="2"/>
            <a:r>
              <a:rPr lang="en-US" dirty="0" smtClean="0"/>
              <a:t>Domain 3: Leadership for Learning</a:t>
            </a:r>
          </a:p>
          <a:p>
            <a:pPr lvl="2"/>
            <a:r>
              <a:rPr lang="en-US" dirty="0" smtClean="0"/>
              <a:t>Domain 4: Professional and Community Leadership</a:t>
            </a:r>
            <a:r>
              <a:rPr lang="en-US" dirty="0"/>
              <a:t/>
            </a:r>
            <a:br>
              <a:rPr lang="en-US" dirty="0"/>
            </a:br>
            <a:endParaRPr lang="en-US" dirty="0" smtClean="0"/>
          </a:p>
          <a:p>
            <a:r>
              <a:rPr lang="en-US" sz="2400" dirty="0" smtClean="0"/>
              <a:t>The Framework for Leadership contains specific components (with corresponding descriptors) to be included in each of the four domains.</a:t>
            </a:r>
            <a:br>
              <a:rPr lang="en-US" sz="2400" dirty="0" smtClean="0"/>
            </a:br>
            <a:endParaRPr lang="en-US" sz="2400" dirty="0" smtClean="0"/>
          </a:p>
          <a:p>
            <a:pPr marL="0" indent="0">
              <a:buNone/>
            </a:pPr>
            <a:r>
              <a:rPr lang="en-US" sz="2400" dirty="0" smtClean="0"/>
              <a:t/>
            </a:r>
            <a:br>
              <a:rPr lang="en-US" sz="2400" dirty="0" smtClean="0"/>
            </a:br>
            <a:endParaRPr lang="en-US" sz="2400" dirty="0" smtClean="0"/>
          </a:p>
          <a:p>
            <a:endParaRPr lang="en-US" dirty="0" smtClean="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12</a:t>
            </a:fld>
            <a:endParaRPr lang="en-US" dirty="0"/>
          </a:p>
        </p:txBody>
      </p:sp>
    </p:spTree>
    <p:extLst>
      <p:ext uri="{BB962C8B-B14F-4D97-AF65-F5344CB8AC3E}">
        <p14:creationId xmlns:p14="http://schemas.microsoft.com/office/powerpoint/2010/main" val="3129531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1806881"/>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b="1" dirty="0" smtClean="0">
                <a:latin typeface="Times New Roman" pitchFamily="18" charset="0"/>
                <a:cs typeface="Times New Roman" pitchFamily="18" charset="0"/>
              </a:rPr>
              <a:t>Perceptions of Principal Effectiveness</a:t>
            </a:r>
            <a:r>
              <a:rPr lang="en-US" dirty="0" smtClean="0"/>
              <a:t/>
            </a:r>
            <a:br>
              <a:rPr lang="en-US" dirty="0" smtClean="0"/>
            </a:br>
            <a:r>
              <a:rPr lang="en-US" sz="2800" dirty="0" smtClean="0"/>
              <a:t/>
            </a:r>
            <a:br>
              <a:rPr lang="en-US" sz="2800" dirty="0" smtClean="0"/>
            </a:br>
            <a:endParaRPr lang="en-US" dirty="0"/>
          </a:p>
        </p:txBody>
      </p:sp>
      <p:pic>
        <p:nvPicPr>
          <p:cNvPr id="4098" name="Picture 2" descr="C:\Users\WIU\AppData\Local\Microsoft\Windows\Temporary Internet Files\Content.IE5\CDJI9BY2\MP900438755[1].jpg"/>
          <p:cNvPicPr>
            <a:picLocks noChangeAspect="1" noChangeArrowheads="1"/>
          </p:cNvPicPr>
          <p:nvPr/>
        </p:nvPicPr>
        <p:blipFill rotWithShape="1">
          <a:blip r:embed="rId3">
            <a:extLst>
              <a:ext uri="{28A0092B-C50C-407E-A947-70E740481C1C}">
                <a14:useLocalDpi xmlns:a14="http://schemas.microsoft.com/office/drawing/2010/main" val="0"/>
              </a:ext>
            </a:extLst>
          </a:blip>
          <a:srcRect r="14588"/>
          <a:stretch/>
        </p:blipFill>
        <p:spPr bwMode="auto">
          <a:xfrm>
            <a:off x="329313" y="1678316"/>
            <a:ext cx="3637380" cy="319718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fld id="{DE78A786-2300-43ED-B98F-0D9B678CCB39}" type="slidenum">
              <a:rPr lang="en-US" smtClean="0">
                <a:solidFill>
                  <a:prstClr val="black">
                    <a:tint val="75000"/>
                  </a:prstClr>
                </a:solidFill>
              </a:rPr>
              <a:pPr/>
              <a:t>13</a:t>
            </a:fld>
            <a:endParaRPr lang="en-US" dirty="0">
              <a:solidFill>
                <a:prstClr val="black">
                  <a:tint val="75000"/>
                </a:prstClr>
              </a:solidFill>
            </a:endParaRPr>
          </a:p>
        </p:txBody>
      </p:sp>
    </p:spTree>
    <p:extLst>
      <p:ext uri="{BB962C8B-B14F-4D97-AF65-F5344CB8AC3E}">
        <p14:creationId xmlns:p14="http://schemas.microsoft.com/office/powerpoint/2010/main" val="23106203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1806881"/>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b="1" dirty="0" smtClean="0">
                <a:latin typeface="Times New Roman" pitchFamily="18" charset="0"/>
                <a:cs typeface="Times New Roman" pitchFamily="18" charset="0"/>
              </a:rPr>
              <a:t>State of the Research</a:t>
            </a:r>
            <a:endParaRPr lang="en-US" b="1" dirty="0">
              <a:latin typeface="Times New Roman" pitchFamily="18" charset="0"/>
              <a:cs typeface="Times New Roman" pitchFamily="18" charset="0"/>
            </a:endParaRPr>
          </a:p>
        </p:txBody>
      </p:sp>
      <p:pic>
        <p:nvPicPr>
          <p:cNvPr id="5122" name="Picture 2" descr="C:\Users\WIU\AppData\Local\Microsoft\Windows\Temporary Internet Files\Content.IE5\U70NA0DJ\MP90040927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812" y="1187309"/>
            <a:ext cx="3415786" cy="51362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fld id="{DE78A786-2300-43ED-B98F-0D9B678CCB39}" type="slidenum">
              <a:rPr lang="en-US" smtClean="0">
                <a:solidFill>
                  <a:prstClr val="black">
                    <a:tint val="75000"/>
                  </a:prstClr>
                </a:solidFill>
              </a:rPr>
              <a:pPr/>
              <a:t>14</a:t>
            </a:fld>
            <a:endParaRPr lang="en-US" dirty="0">
              <a:solidFill>
                <a:prstClr val="black">
                  <a:tint val="75000"/>
                </a:prstClr>
              </a:solidFill>
            </a:endParaRPr>
          </a:p>
        </p:txBody>
      </p:sp>
    </p:spTree>
    <p:extLst>
      <p:ext uri="{BB962C8B-B14F-4D97-AF65-F5344CB8AC3E}">
        <p14:creationId xmlns:p14="http://schemas.microsoft.com/office/powerpoint/2010/main" val="36696514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816" y="864870"/>
            <a:ext cx="8229600" cy="752475"/>
          </a:xfrm>
        </p:spPr>
        <p:txBody>
          <a:bodyPr>
            <a:normAutofit fontScale="90000"/>
          </a:bodyPr>
          <a:lstStyle/>
          <a:p>
            <a:r>
              <a:rPr lang="en-US" sz="2400" dirty="0"/>
              <a:t/>
            </a:r>
            <a:br>
              <a:rPr lang="en-US" sz="2400" dirty="0"/>
            </a:br>
            <a:r>
              <a:rPr lang="en-US" sz="2800" i="1" dirty="0" smtClean="0"/>
              <a:t> </a:t>
            </a:r>
            <a:r>
              <a:rPr lang="en-US" sz="3600" b="1" i="1" dirty="0" smtClean="0">
                <a:latin typeface="Times New Roman" pitchFamily="18" charset="0"/>
                <a:cs typeface="Times New Roman" pitchFamily="18" charset="0"/>
              </a:rPr>
              <a:t>Review of Research</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noFill/>
        </p:spPr>
        <p:txBody>
          <a:bodyPr/>
          <a:lstStyle/>
          <a:p>
            <a:pPr>
              <a:spcAft>
                <a:spcPts val="1200"/>
              </a:spcAft>
            </a:pPr>
            <a:r>
              <a:rPr lang="en-US" sz="2400" dirty="0" smtClean="0">
                <a:solidFill>
                  <a:srgbClr val="080808"/>
                </a:solidFill>
                <a:latin typeface="Times New Roman" pitchFamily="18" charset="0"/>
                <a:cs typeface="Times New Roman" pitchFamily="18" charset="0"/>
              </a:rPr>
              <a:t>Highlights from the Measures of Effective Teaching (MET) Report: </a:t>
            </a:r>
          </a:p>
          <a:p>
            <a:pPr lvl="1">
              <a:spcBef>
                <a:spcPts val="0"/>
              </a:spcBef>
              <a:spcAft>
                <a:spcPts val="1200"/>
              </a:spcAft>
            </a:pPr>
            <a:r>
              <a:rPr lang="en-US" sz="2000" dirty="0">
                <a:solidFill>
                  <a:srgbClr val="080808"/>
                </a:solidFill>
                <a:latin typeface="Times New Roman" pitchFamily="18" charset="0"/>
                <a:cs typeface="Times New Roman" pitchFamily="18" charset="0"/>
              </a:rPr>
              <a:t>Principals have the greatest </a:t>
            </a:r>
            <a:r>
              <a:rPr lang="en-US" sz="2000" u="sng" dirty="0">
                <a:solidFill>
                  <a:srgbClr val="080808"/>
                </a:solidFill>
                <a:latin typeface="Times New Roman" pitchFamily="18" charset="0"/>
                <a:cs typeface="Times New Roman" pitchFamily="18" charset="0"/>
              </a:rPr>
              <a:t>indirect</a:t>
            </a:r>
            <a:r>
              <a:rPr lang="en-US" sz="2000" dirty="0">
                <a:solidFill>
                  <a:srgbClr val="080808"/>
                </a:solidFill>
                <a:latin typeface="Times New Roman" pitchFamily="18" charset="0"/>
                <a:cs typeface="Times New Roman" pitchFamily="18" charset="0"/>
              </a:rPr>
              <a:t> impact on student </a:t>
            </a:r>
            <a:r>
              <a:rPr lang="en-US" sz="2000" dirty="0" smtClean="0">
                <a:solidFill>
                  <a:srgbClr val="080808"/>
                </a:solidFill>
                <a:latin typeface="Times New Roman" pitchFamily="18" charset="0"/>
                <a:cs typeface="Times New Roman" pitchFamily="18" charset="0"/>
              </a:rPr>
              <a:t>learning.</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An emphasis is needed for evaluators to be accredited and reaccredited after a set period of time to prevent rater drift.</a:t>
            </a:r>
            <a:endParaRPr lang="en-US" sz="2000" dirty="0">
              <a:solidFill>
                <a:srgbClr val="080808"/>
              </a:solidFill>
              <a:latin typeface="Times New Roman" pitchFamily="18" charset="0"/>
              <a:cs typeface="Times New Roman" pitchFamily="18" charset="0"/>
            </a:endParaRPr>
          </a:p>
          <a:p>
            <a:pPr lvl="1">
              <a:spcBef>
                <a:spcPts val="0"/>
              </a:spcBef>
              <a:spcAft>
                <a:spcPts val="1200"/>
              </a:spcAft>
            </a:pPr>
            <a:r>
              <a:rPr lang="en-US" sz="2000" dirty="0" smtClean="0">
                <a:solidFill>
                  <a:srgbClr val="080808"/>
                </a:solidFill>
                <a:latin typeface="Times New Roman" pitchFamily="18" charset="0"/>
                <a:cs typeface="Times New Roman" pitchFamily="18" charset="0"/>
              </a:rPr>
              <a:t>Having multiple observers helps to validate the growth, </a:t>
            </a:r>
            <a:br>
              <a:rPr lang="en-US" sz="2000" dirty="0" smtClean="0">
                <a:solidFill>
                  <a:srgbClr val="080808"/>
                </a:solidFill>
                <a:latin typeface="Times New Roman" pitchFamily="18" charset="0"/>
                <a:cs typeface="Times New Roman" pitchFamily="18" charset="0"/>
              </a:rPr>
            </a:br>
            <a:r>
              <a:rPr lang="en-US" sz="2000" dirty="0" smtClean="0">
                <a:solidFill>
                  <a:srgbClr val="080808"/>
                </a:solidFill>
                <a:latin typeface="Times New Roman" pitchFamily="18" charset="0"/>
                <a:cs typeface="Times New Roman" pitchFamily="18" charset="0"/>
              </a:rPr>
              <a:t>improvement, and evaluation process.</a:t>
            </a:r>
          </a:p>
          <a:p>
            <a:pPr marL="0" indent="0">
              <a:buNone/>
            </a:pPr>
            <a:endParaRPr lang="en-US" sz="2400" dirty="0">
              <a:solidFill>
                <a:srgbClr val="FF0000"/>
              </a:solidFill>
              <a:latin typeface="Times New Roman" pitchFamily="18" charset="0"/>
              <a:cs typeface="Times New Roman" pitchFamily="18" charset="0"/>
            </a:endParaRPr>
          </a:p>
          <a:p>
            <a:pPr marL="0" indent="0">
              <a:buNone/>
            </a:pPr>
            <a:r>
              <a:rPr lang="en-US" sz="1800" u="sng" dirty="0" smtClean="0">
                <a:solidFill>
                  <a:srgbClr val="080808"/>
                </a:solidFill>
                <a:latin typeface="Times New Roman" pitchFamily="18" charset="0"/>
                <a:cs typeface="Times New Roman" pitchFamily="18" charset="0"/>
              </a:rPr>
              <a:t>Resource</a:t>
            </a:r>
            <a:r>
              <a:rPr lang="en-US" sz="1800" dirty="0" smtClean="0">
                <a:solidFill>
                  <a:srgbClr val="080808"/>
                </a:solidFill>
                <a:latin typeface="Times New Roman" pitchFamily="18" charset="0"/>
                <a:cs typeface="Times New Roman" pitchFamily="18" charset="0"/>
              </a:rPr>
              <a:t>:  </a:t>
            </a:r>
            <a:br>
              <a:rPr lang="en-US" sz="1800" dirty="0" smtClean="0">
                <a:solidFill>
                  <a:srgbClr val="080808"/>
                </a:solidFill>
                <a:latin typeface="Times New Roman" pitchFamily="18" charset="0"/>
                <a:cs typeface="Times New Roman" pitchFamily="18" charset="0"/>
              </a:rPr>
            </a:br>
            <a:r>
              <a:rPr lang="en-US" sz="1700" dirty="0" smtClean="0">
                <a:solidFill>
                  <a:srgbClr val="0070C0"/>
                </a:solidFill>
                <a:latin typeface="Times New Roman" pitchFamily="18" charset="0"/>
                <a:cs typeface="Times New Roman" pitchFamily="18" charset="0"/>
              </a:rPr>
              <a:t>http://www.metproject.org/reports.php   </a:t>
            </a:r>
          </a:p>
          <a:p>
            <a:pPr marL="0" indent="0">
              <a:buNone/>
            </a:pPr>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DE78A786-2300-43ED-B98F-0D9B678CCB39}" type="slidenum">
              <a:rPr lang="en-US" smtClean="0">
                <a:solidFill>
                  <a:prstClr val="black">
                    <a:tint val="75000"/>
                  </a:prstClr>
                </a:solidFill>
              </a:rPr>
              <a:pPr/>
              <a:t>15</a:t>
            </a:fld>
            <a:endParaRPr lang="en-US" dirty="0">
              <a:solidFill>
                <a:prstClr val="black">
                  <a:tint val="75000"/>
                </a:prstClr>
              </a:solidFill>
            </a:endParaRPr>
          </a:p>
        </p:txBody>
      </p:sp>
    </p:spTree>
    <p:extLst>
      <p:ext uri="{BB962C8B-B14F-4D97-AF65-F5344CB8AC3E}">
        <p14:creationId xmlns:p14="http://schemas.microsoft.com/office/powerpoint/2010/main" val="36488652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 y="502921"/>
            <a:ext cx="8229600" cy="647699"/>
          </a:xfrm>
        </p:spPr>
        <p:txBody>
          <a:bodyPr>
            <a:normAutofit fontScale="90000"/>
          </a:bodyPr>
          <a:lstStyle/>
          <a:p>
            <a:r>
              <a:rPr lang="en-US" sz="2800" dirty="0"/>
              <a:t/>
            </a:r>
            <a:br>
              <a:rPr lang="en-US" sz="2800" dirty="0"/>
            </a:br>
            <a:r>
              <a:rPr lang="en-US" sz="3600" b="1" i="1" dirty="0" smtClean="0">
                <a:latin typeface="Times New Roman" pitchFamily="18" charset="0"/>
                <a:cs typeface="Times New Roman" pitchFamily="18" charset="0"/>
              </a:rPr>
              <a:t>Review of Research</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93776" y="1522476"/>
            <a:ext cx="8229600" cy="4796473"/>
          </a:xfrm>
          <a:noFill/>
        </p:spPr>
        <p:txBody>
          <a:bodyPr>
            <a:normAutofit lnSpcReduction="10000"/>
          </a:bodyPr>
          <a:lstStyle/>
          <a:p>
            <a:pPr>
              <a:spcAft>
                <a:spcPts val="1200"/>
              </a:spcAft>
            </a:pPr>
            <a:r>
              <a:rPr lang="en-US" sz="2400" dirty="0" smtClean="0">
                <a:solidFill>
                  <a:srgbClr val="080808"/>
                </a:solidFill>
                <a:latin typeface="Times New Roman" pitchFamily="18" charset="0"/>
                <a:cs typeface="Times New Roman" pitchFamily="18" charset="0"/>
              </a:rPr>
              <a:t>Highlights from the Wallace Foundation Report:  “The School Principal as Leader” include the following competencies for effective </a:t>
            </a:r>
            <a:r>
              <a:rPr lang="en-US" sz="2400" dirty="0">
                <a:solidFill>
                  <a:srgbClr val="080808"/>
                </a:solidFill>
                <a:latin typeface="Times New Roman" pitchFamily="18" charset="0"/>
                <a:cs typeface="Times New Roman" pitchFamily="18" charset="0"/>
              </a:rPr>
              <a:t>school </a:t>
            </a:r>
            <a:r>
              <a:rPr lang="en-US" sz="2400" dirty="0" smtClean="0">
                <a:solidFill>
                  <a:srgbClr val="080808"/>
                </a:solidFill>
                <a:latin typeface="Times New Roman" pitchFamily="18" charset="0"/>
                <a:cs typeface="Times New Roman" pitchFamily="18" charset="0"/>
              </a:rPr>
              <a:t>leaders: </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Share a vision of academic success for all students</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Create a climate hospitable to education</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Cultivate leadership in others</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Improve instruction</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Manage people, data, and processes to foster school improvement</a:t>
            </a:r>
          </a:p>
          <a:p>
            <a:pPr marL="0" indent="0">
              <a:buNone/>
            </a:pPr>
            <a:endParaRPr lang="en-US" sz="1400" dirty="0">
              <a:solidFill>
                <a:srgbClr val="080808"/>
              </a:solidFill>
              <a:latin typeface="Times New Roman" pitchFamily="18" charset="0"/>
              <a:cs typeface="Times New Roman" pitchFamily="18" charset="0"/>
            </a:endParaRPr>
          </a:p>
          <a:p>
            <a:pPr marL="0" indent="0">
              <a:buNone/>
            </a:pPr>
            <a:r>
              <a:rPr lang="en-US" sz="1800" u="sng" dirty="0">
                <a:solidFill>
                  <a:srgbClr val="080808"/>
                </a:solidFill>
                <a:latin typeface="Times New Roman" pitchFamily="18" charset="0"/>
                <a:cs typeface="Times New Roman" pitchFamily="18" charset="0"/>
              </a:rPr>
              <a:t>Resource:</a:t>
            </a:r>
            <a:r>
              <a:rPr lang="en-US" sz="2400" dirty="0">
                <a:solidFill>
                  <a:srgbClr val="080808"/>
                </a:solidFill>
                <a:latin typeface="Times New Roman" pitchFamily="18" charset="0"/>
                <a:cs typeface="Times New Roman" pitchFamily="18" charset="0"/>
              </a:rPr>
              <a:t/>
            </a:r>
            <a:br>
              <a:rPr lang="en-US" sz="2400" dirty="0">
                <a:solidFill>
                  <a:srgbClr val="080808"/>
                </a:solidFill>
                <a:latin typeface="Times New Roman" pitchFamily="18" charset="0"/>
                <a:cs typeface="Times New Roman" pitchFamily="18" charset="0"/>
              </a:rPr>
            </a:br>
            <a:r>
              <a:rPr lang="en-US" sz="1700" dirty="0">
                <a:solidFill>
                  <a:srgbClr val="0070C0"/>
                </a:solidFill>
                <a:latin typeface="Times New Roman" pitchFamily="18" charset="0"/>
                <a:cs typeface="Times New Roman" pitchFamily="18" charset="0"/>
              </a:rPr>
              <a:t>http://www.wallacefoundation.org/knowledge-center/school-leadership/effective-principal-leadership/Documents/The-School-Principal-as-Leader-Guiding-Schools-to-Better-Teaching-and-Learning.pdf</a:t>
            </a:r>
          </a:p>
          <a:p>
            <a:pPr marL="0" indent="0">
              <a:buNone/>
            </a:pPr>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DE78A786-2300-43ED-B98F-0D9B678CCB39}" type="slidenum">
              <a:rPr lang="en-US" smtClean="0">
                <a:solidFill>
                  <a:prstClr val="black">
                    <a:tint val="75000"/>
                  </a:prstClr>
                </a:solidFill>
              </a:rPr>
              <a:pPr/>
              <a:t>16</a:t>
            </a:fld>
            <a:endParaRPr lang="en-US" dirty="0">
              <a:solidFill>
                <a:prstClr val="black">
                  <a:tint val="75000"/>
                </a:prstClr>
              </a:solidFill>
            </a:endParaRPr>
          </a:p>
        </p:txBody>
      </p:sp>
    </p:spTree>
    <p:extLst>
      <p:ext uri="{BB962C8B-B14F-4D97-AF65-F5344CB8AC3E}">
        <p14:creationId xmlns:p14="http://schemas.microsoft.com/office/powerpoint/2010/main" val="33873687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333" y="447994"/>
            <a:ext cx="8229600" cy="696912"/>
          </a:xfrm>
        </p:spPr>
        <p:txBody>
          <a:bodyPr>
            <a:normAutofit fontScale="90000"/>
          </a:bodyPr>
          <a:lstStyle/>
          <a:p>
            <a:r>
              <a:rPr lang="en-US" sz="2400" dirty="0"/>
              <a:t/>
            </a:r>
            <a:br>
              <a:rPr lang="en-US" sz="2400" dirty="0"/>
            </a:br>
            <a:r>
              <a:rPr lang="en-US" sz="3600" b="1" i="1" dirty="0" smtClean="0">
                <a:latin typeface="Times New Roman" pitchFamily="18" charset="0"/>
                <a:cs typeface="Times New Roman" pitchFamily="18" charset="0"/>
              </a:rPr>
              <a:t>Review of Research </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90282"/>
            <a:ext cx="8229600" cy="4691061"/>
          </a:xfrm>
          <a:noFill/>
        </p:spPr>
        <p:txBody>
          <a:bodyPr>
            <a:normAutofit/>
          </a:bodyPr>
          <a:lstStyle/>
          <a:p>
            <a:pPr>
              <a:spcAft>
                <a:spcPts val="1200"/>
              </a:spcAft>
            </a:pPr>
            <a:r>
              <a:rPr lang="en-US" sz="2400" dirty="0">
                <a:solidFill>
                  <a:srgbClr val="080808"/>
                </a:solidFill>
                <a:latin typeface="Times New Roman" pitchFamily="18" charset="0"/>
                <a:cs typeface="Times New Roman" pitchFamily="18" charset="0"/>
              </a:rPr>
              <a:t>Highlights </a:t>
            </a:r>
            <a:r>
              <a:rPr lang="en-US" sz="2400" dirty="0" smtClean="0">
                <a:solidFill>
                  <a:srgbClr val="080808"/>
                </a:solidFill>
                <a:latin typeface="Times New Roman" pitchFamily="18" charset="0"/>
                <a:cs typeface="Times New Roman" pitchFamily="18" charset="0"/>
              </a:rPr>
              <a:t>from the April 2010 Policy Brief, Center for Analysis of Longitudinal Data in Education Research (CALDER): </a:t>
            </a:r>
          </a:p>
          <a:p>
            <a:pPr lvl="1">
              <a:spcBef>
                <a:spcPts val="0"/>
              </a:spcBef>
              <a:spcAft>
                <a:spcPts val="1200"/>
              </a:spcAft>
            </a:pPr>
            <a:r>
              <a:rPr lang="en-US" sz="1800" dirty="0" smtClean="0">
                <a:solidFill>
                  <a:srgbClr val="080808"/>
                </a:solidFill>
                <a:latin typeface="Times New Roman" pitchFamily="18" charset="0"/>
                <a:cs typeface="Times New Roman" pitchFamily="18" charset="0"/>
              </a:rPr>
              <a:t>More effective principals are able to staff schools with more effective teachers</a:t>
            </a:r>
          </a:p>
          <a:p>
            <a:pPr lvl="1">
              <a:spcBef>
                <a:spcPts val="0"/>
              </a:spcBef>
              <a:spcAft>
                <a:spcPts val="1200"/>
              </a:spcAft>
            </a:pPr>
            <a:r>
              <a:rPr lang="en-US" sz="1800" dirty="0" smtClean="0">
                <a:solidFill>
                  <a:srgbClr val="080808"/>
                </a:solidFill>
                <a:latin typeface="Times New Roman" pitchFamily="18" charset="0"/>
                <a:cs typeface="Times New Roman" pitchFamily="18" charset="0"/>
              </a:rPr>
              <a:t>Experience is a predictor of principal effectiveness</a:t>
            </a:r>
          </a:p>
          <a:p>
            <a:pPr lvl="1">
              <a:spcBef>
                <a:spcPts val="0"/>
              </a:spcBef>
              <a:spcAft>
                <a:spcPts val="1200"/>
              </a:spcAft>
            </a:pPr>
            <a:r>
              <a:rPr lang="en-US" sz="1800" dirty="0" smtClean="0">
                <a:solidFill>
                  <a:srgbClr val="080808"/>
                </a:solidFill>
                <a:latin typeface="Times New Roman" pitchFamily="18" charset="0"/>
                <a:cs typeface="Times New Roman" pitchFamily="18" charset="0"/>
              </a:rPr>
              <a:t>The principal's job is complex;  Effectiveness depends on sense of efficacy on tasks and how time is allocated for tasks</a:t>
            </a:r>
          </a:p>
          <a:p>
            <a:pPr lvl="1">
              <a:spcBef>
                <a:spcPts val="0"/>
              </a:spcBef>
              <a:spcAft>
                <a:spcPts val="1200"/>
              </a:spcAft>
            </a:pPr>
            <a:r>
              <a:rPr lang="en-US" sz="1800" dirty="0" smtClean="0">
                <a:solidFill>
                  <a:srgbClr val="080808"/>
                </a:solidFill>
                <a:latin typeface="Times New Roman" pitchFamily="18" charset="0"/>
                <a:cs typeface="Times New Roman" pitchFamily="18" charset="0"/>
              </a:rPr>
              <a:t>Principal evaluations of teachers can offer valuable feedback on teacher performance, as opposed to student test scores alone</a:t>
            </a:r>
          </a:p>
          <a:p>
            <a:pPr marL="457200" lvl="1" indent="0">
              <a:buNone/>
            </a:pPr>
            <a:endParaRPr lang="en-US" sz="1800" dirty="0" smtClean="0">
              <a:solidFill>
                <a:srgbClr val="080808"/>
              </a:solidFill>
              <a:latin typeface="Times New Roman" pitchFamily="18" charset="0"/>
              <a:cs typeface="Times New Roman" pitchFamily="18" charset="0"/>
            </a:endParaRPr>
          </a:p>
          <a:p>
            <a:pPr marL="57150" indent="0">
              <a:buNone/>
            </a:pPr>
            <a:r>
              <a:rPr lang="en-US" sz="1800" u="sng" dirty="0" smtClean="0">
                <a:solidFill>
                  <a:srgbClr val="080808"/>
                </a:solidFill>
                <a:latin typeface="Times New Roman" pitchFamily="18" charset="0"/>
                <a:cs typeface="Times New Roman" pitchFamily="18" charset="0"/>
              </a:rPr>
              <a:t>Resource</a:t>
            </a:r>
            <a:r>
              <a:rPr lang="en-US" sz="1800" u="sng" dirty="0">
                <a:solidFill>
                  <a:srgbClr val="080808"/>
                </a:solidFill>
                <a:latin typeface="Times New Roman" pitchFamily="18" charset="0"/>
                <a:cs typeface="Times New Roman" pitchFamily="18" charset="0"/>
              </a:rPr>
              <a:t>:</a:t>
            </a:r>
          </a:p>
          <a:p>
            <a:pPr marL="0" indent="0">
              <a:buNone/>
            </a:pPr>
            <a:r>
              <a:rPr lang="en-US" sz="1700" dirty="0">
                <a:solidFill>
                  <a:srgbClr val="0070C0"/>
                </a:solidFill>
                <a:latin typeface="Times New Roman" pitchFamily="18" charset="0"/>
                <a:cs typeface="Times New Roman" pitchFamily="18" charset="0"/>
              </a:rPr>
              <a:t>http://www.caldercenter.org/publications/calder-policy-brief-8.cfm</a:t>
            </a: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marL="0" indent="0">
              <a:buNone/>
            </a:pPr>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DE78A786-2300-43ED-B98F-0D9B678CCB39}" type="slidenum">
              <a:rPr lang="en-US" smtClean="0">
                <a:solidFill>
                  <a:prstClr val="black">
                    <a:tint val="75000"/>
                  </a:prstClr>
                </a:solidFill>
              </a:rPr>
              <a:pPr/>
              <a:t>17</a:t>
            </a:fld>
            <a:endParaRPr lang="en-US" dirty="0">
              <a:solidFill>
                <a:prstClr val="black">
                  <a:tint val="75000"/>
                </a:prstClr>
              </a:solidFill>
            </a:endParaRPr>
          </a:p>
        </p:txBody>
      </p:sp>
    </p:spTree>
    <p:extLst>
      <p:ext uri="{BB962C8B-B14F-4D97-AF65-F5344CB8AC3E}">
        <p14:creationId xmlns:p14="http://schemas.microsoft.com/office/powerpoint/2010/main" val="758625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1350" y="884238"/>
            <a:ext cx="5962649" cy="639762"/>
          </a:xfrm>
        </p:spPr>
        <p:txBody>
          <a:bodyPr>
            <a:noAutofit/>
          </a:bodyPr>
          <a:lstStyle/>
          <a:p>
            <a:r>
              <a:rPr lang="en-US" sz="2800" b="1" dirty="0" smtClean="0"/>
              <a:t>Bridging Research and Practice:</a:t>
            </a:r>
            <a:endParaRPr lang="en-US" sz="2800" b="1" dirty="0"/>
          </a:p>
        </p:txBody>
      </p:sp>
      <p:sp>
        <p:nvSpPr>
          <p:cNvPr id="3" name="Content Placeholder 2"/>
          <p:cNvSpPr>
            <a:spLocks noGrp="1"/>
          </p:cNvSpPr>
          <p:nvPr>
            <p:ph idx="1"/>
          </p:nvPr>
        </p:nvSpPr>
        <p:spPr>
          <a:xfrm>
            <a:off x="3446525" y="1855787"/>
            <a:ext cx="5276849" cy="3984181"/>
          </a:xfrm>
        </p:spPr>
        <p:txBody>
          <a:bodyPr>
            <a:normAutofit lnSpcReduction="10000"/>
          </a:bodyPr>
          <a:lstStyle/>
          <a:p>
            <a:r>
              <a:rPr lang="en-US" dirty="0" smtClean="0"/>
              <a:t>Discuss the key concepts and ideas presented in the three research articles.  </a:t>
            </a:r>
          </a:p>
          <a:p>
            <a:pPr marL="0" indent="0">
              <a:buNone/>
            </a:pPr>
            <a:endParaRPr lang="en-US" dirty="0" smtClean="0"/>
          </a:p>
          <a:p>
            <a:r>
              <a:rPr lang="en-US" dirty="0" smtClean="0"/>
              <a:t>Identify the findings that are the most relevant to principal evaluation.  Explain your response(s).</a:t>
            </a:r>
          </a:p>
          <a:p>
            <a:pPr marL="0" indent="0">
              <a:buNone/>
            </a:pPr>
            <a:r>
              <a:rPr lang="en-US" dirty="0" smtClean="0"/>
              <a:t> </a:t>
            </a:r>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DE78A786-2300-43ED-B98F-0D9B678CCB39}" type="slidenum">
              <a:rPr lang="en-US" smtClean="0">
                <a:solidFill>
                  <a:prstClr val="black">
                    <a:tint val="75000"/>
                  </a:prstClr>
                </a:solidFill>
              </a:rPr>
              <a:pPr/>
              <a:t>18</a:t>
            </a:fld>
            <a:endParaRPr lang="en-US" dirty="0">
              <a:solidFill>
                <a:prstClr val="black">
                  <a:tint val="75000"/>
                </a:prstClr>
              </a:solidFill>
            </a:endParaRPr>
          </a:p>
        </p:txBody>
      </p:sp>
      <p:pic>
        <p:nvPicPr>
          <p:cNvPr id="5" name="Picture 2" descr="C:\Users\WIU\AppData\Local\Microsoft\Windows\Temporary Internet Files\Content.IE5\U70NA0DJ\MP90040927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51" y="1438275"/>
            <a:ext cx="2781300" cy="5105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9405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76" y="920814"/>
            <a:ext cx="8229600" cy="744537"/>
          </a:xfrm>
        </p:spPr>
        <p:txBody>
          <a:bodyPr>
            <a:normAutofit/>
          </a:bodyPr>
          <a:lstStyle/>
          <a:p>
            <a:r>
              <a:rPr lang="en-US" sz="3200" b="1" i="1" dirty="0" smtClean="0"/>
              <a:t>Bridging Research and Practice</a:t>
            </a:r>
            <a:endParaRPr lang="en-US" sz="3200" b="1" i="1" dirty="0"/>
          </a:p>
        </p:txBody>
      </p:sp>
      <p:sp>
        <p:nvSpPr>
          <p:cNvPr id="3" name="Content Placeholder 2"/>
          <p:cNvSpPr>
            <a:spLocks noGrp="1"/>
          </p:cNvSpPr>
          <p:nvPr>
            <p:ph idx="1"/>
          </p:nvPr>
        </p:nvSpPr>
        <p:spPr>
          <a:xfrm>
            <a:off x="470535" y="1826133"/>
            <a:ext cx="8277225" cy="3965068"/>
          </a:xfrm>
        </p:spPr>
        <p:txBody>
          <a:bodyPr>
            <a:normAutofit/>
          </a:bodyPr>
          <a:lstStyle/>
          <a:p>
            <a:pPr marL="0" indent="0">
              <a:buNone/>
            </a:pPr>
            <a:r>
              <a:rPr lang="en-US" sz="2800" dirty="0">
                <a:cs typeface="Times New Roman" pitchFamily="18" charset="0"/>
              </a:rPr>
              <a:t>Choose a number from the box on your </a:t>
            </a:r>
            <a:r>
              <a:rPr lang="en-US" sz="2800" dirty="0" smtClean="0">
                <a:cs typeface="Times New Roman" pitchFamily="18" charset="0"/>
              </a:rPr>
              <a:t>table</a:t>
            </a:r>
            <a:endParaRPr lang="en-US" sz="2800" dirty="0">
              <a:cs typeface="Times New Roman" pitchFamily="18" charset="0"/>
            </a:endParaRPr>
          </a:p>
          <a:p>
            <a:pPr lvl="2"/>
            <a:r>
              <a:rPr lang="en-US" dirty="0">
                <a:cs typeface="Times New Roman" pitchFamily="18" charset="0"/>
              </a:rPr>
              <a:t>Number 1: Wallace Foundation Report</a:t>
            </a:r>
          </a:p>
          <a:p>
            <a:pPr lvl="2"/>
            <a:r>
              <a:rPr lang="en-US" dirty="0">
                <a:cs typeface="Times New Roman" pitchFamily="18" charset="0"/>
              </a:rPr>
              <a:t>Number 2: Calder Report</a:t>
            </a:r>
          </a:p>
          <a:p>
            <a:pPr lvl="2"/>
            <a:r>
              <a:rPr lang="en-US" dirty="0">
                <a:cs typeface="Times New Roman" pitchFamily="18" charset="0"/>
              </a:rPr>
              <a:t>Number 3: Rand </a:t>
            </a:r>
            <a:r>
              <a:rPr lang="en-US" dirty="0" smtClean="0">
                <a:cs typeface="Times New Roman" pitchFamily="18" charset="0"/>
              </a:rPr>
              <a:t>Report</a:t>
            </a:r>
          </a:p>
          <a:p>
            <a:pPr lvl="1" indent="-457200"/>
            <a:r>
              <a:rPr lang="en-US" dirty="0" smtClean="0">
                <a:cs typeface="Times New Roman" pitchFamily="18" charset="0"/>
              </a:rPr>
              <a:t>On chart paper, note the </a:t>
            </a:r>
            <a:r>
              <a:rPr lang="en-US" dirty="0">
                <a:cs typeface="Times New Roman" pitchFamily="18" charset="0"/>
              </a:rPr>
              <a:t>“key ideas” relevant to principal evaluation and </a:t>
            </a:r>
            <a:r>
              <a:rPr lang="en-US" dirty="0" smtClean="0">
                <a:cs typeface="Times New Roman" pitchFamily="18" charset="0"/>
              </a:rPr>
              <a:t>why</a:t>
            </a:r>
          </a:p>
          <a:p>
            <a:pPr lvl="1" indent="-457200"/>
            <a:r>
              <a:rPr lang="en-US" dirty="0" smtClean="0">
                <a:cs typeface="Times New Roman" pitchFamily="18" charset="0"/>
              </a:rPr>
              <a:t>Identify 1 question that your group has related to principal evaluation </a:t>
            </a:r>
          </a:p>
          <a:p>
            <a:pPr lvl="1" indent="-457200"/>
            <a:r>
              <a:rPr lang="en-US" dirty="0" smtClean="0">
                <a:cs typeface="Times New Roman" pitchFamily="18" charset="0"/>
              </a:rPr>
              <a:t>Write </a:t>
            </a:r>
            <a:r>
              <a:rPr lang="en-US" dirty="0">
                <a:cs typeface="Times New Roman" pitchFamily="18" charset="0"/>
              </a:rPr>
              <a:t>your ideas </a:t>
            </a:r>
            <a:r>
              <a:rPr lang="en-US" dirty="0" smtClean="0">
                <a:cs typeface="Times New Roman" pitchFamily="18" charset="0"/>
              </a:rPr>
              <a:t>and question on </a:t>
            </a:r>
            <a:r>
              <a:rPr lang="en-US" dirty="0">
                <a:cs typeface="Times New Roman" pitchFamily="18" charset="0"/>
              </a:rPr>
              <a:t>chart </a:t>
            </a:r>
            <a:r>
              <a:rPr lang="en-US" dirty="0" smtClean="0">
                <a:cs typeface="Times New Roman" pitchFamily="18" charset="0"/>
              </a:rPr>
              <a:t>paper and prepare to share with the group</a:t>
            </a:r>
            <a:endParaRPr lang="en-US" dirty="0">
              <a:cs typeface="Times New Roman" pitchFamily="18" charset="0"/>
            </a:endParaRPr>
          </a:p>
          <a:p>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DE78A786-2300-43ED-B98F-0D9B678CCB39}" type="slidenum">
              <a:rPr lang="en-US" smtClean="0">
                <a:solidFill>
                  <a:prstClr val="black">
                    <a:tint val="75000"/>
                  </a:prstClr>
                </a:solidFill>
              </a:rPr>
              <a:pPr/>
              <a:t>19</a:t>
            </a:fld>
            <a:endParaRPr lang="en-US" dirty="0">
              <a:solidFill>
                <a:prstClr val="black">
                  <a:tint val="75000"/>
                </a:prstClr>
              </a:solidFill>
            </a:endParaRPr>
          </a:p>
        </p:txBody>
      </p:sp>
    </p:spTree>
    <p:extLst>
      <p:ext uri="{BB962C8B-B14F-4D97-AF65-F5344CB8AC3E}">
        <p14:creationId xmlns:p14="http://schemas.microsoft.com/office/powerpoint/2010/main" val="1065674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960438"/>
            <a:ext cx="9001125" cy="1196022"/>
          </a:xfrm>
        </p:spPr>
        <p:txBody>
          <a:bodyPr/>
          <a:lstStyle/>
          <a:p>
            <a:r>
              <a:rPr lang="en-US" sz="3600" b="1" dirty="0" smtClean="0">
                <a:latin typeface="Tahoma" panose="020B0604030504040204" pitchFamily="34" charset="0"/>
                <a:ea typeface="Tahoma" panose="020B0604030504040204" pitchFamily="34" charset="0"/>
                <a:cs typeface="Tahoma" panose="020B0604030504040204" pitchFamily="34" charset="0"/>
              </a:rPr>
              <a:t>Principal Effectiveness</a:t>
            </a:r>
            <a:br>
              <a:rPr lang="en-US" sz="3600" b="1" dirty="0" smtClean="0">
                <a:latin typeface="Tahoma" panose="020B0604030504040204" pitchFamily="34" charset="0"/>
                <a:ea typeface="Tahoma" panose="020B0604030504040204" pitchFamily="34" charset="0"/>
                <a:cs typeface="Tahoma" panose="020B0604030504040204" pitchFamily="34" charset="0"/>
              </a:rPr>
            </a:br>
            <a:r>
              <a:rPr lang="en-US" sz="2200" i="1" dirty="0" smtClean="0"/>
              <a:t>Why Important and Why Now?</a:t>
            </a:r>
            <a:endParaRPr lang="en-US" sz="2200" i="1" dirty="0"/>
          </a:p>
        </p:txBody>
      </p:sp>
      <p:sp>
        <p:nvSpPr>
          <p:cNvPr id="3" name="Content Placeholder 2"/>
          <p:cNvSpPr>
            <a:spLocks noGrp="1"/>
          </p:cNvSpPr>
          <p:nvPr>
            <p:ph idx="1"/>
          </p:nvPr>
        </p:nvSpPr>
        <p:spPr>
          <a:xfrm>
            <a:off x="457200" y="2243652"/>
            <a:ext cx="8229600" cy="3935111"/>
          </a:xfrm>
        </p:spPr>
        <p:txBody>
          <a:bodyPr/>
          <a:lstStyle/>
          <a:p>
            <a:pPr lvl="0"/>
            <a:r>
              <a:rPr lang="en-US" sz="2400" dirty="0"/>
              <a:t>Effective school leadership has an impact on developing a culture focused on student achievement. As noted in the Wallace Foundation </a:t>
            </a:r>
            <a:r>
              <a:rPr lang="en-US" sz="2400" dirty="0" smtClean="0"/>
              <a:t>report: </a:t>
            </a:r>
            <a:r>
              <a:rPr lang="en-US" sz="2400" dirty="0"/>
              <a:t>“The School Principal as </a:t>
            </a:r>
            <a:r>
              <a:rPr lang="en-US" sz="2400" dirty="0" smtClean="0"/>
              <a:t>Leader”:</a:t>
            </a:r>
            <a:r>
              <a:rPr lang="en-US" sz="1200" dirty="0" smtClean="0"/>
              <a:t> </a:t>
            </a:r>
            <a:br>
              <a:rPr lang="en-US" sz="1200" dirty="0" smtClean="0"/>
            </a:br>
            <a:endParaRPr lang="en-US" sz="1200" dirty="0" smtClean="0"/>
          </a:p>
          <a:p>
            <a:pPr lvl="1"/>
            <a:r>
              <a:rPr lang="en-US" sz="2000" dirty="0" smtClean="0"/>
              <a:t>“</a:t>
            </a:r>
            <a:r>
              <a:rPr lang="en-US" sz="2000" dirty="0"/>
              <a:t>They </a:t>
            </a:r>
            <a:r>
              <a:rPr lang="en-US" sz="2000" dirty="0" smtClean="0"/>
              <a:t>[principals] have </a:t>
            </a:r>
            <a:r>
              <a:rPr lang="en-US" sz="2000" dirty="0"/>
              <a:t>to be leaders of learning who can develop a team to deliver effective </a:t>
            </a:r>
            <a:r>
              <a:rPr lang="en-US" sz="2000" dirty="0" smtClean="0"/>
              <a:t>instruction.”</a:t>
            </a:r>
            <a:r>
              <a:rPr lang="en-US" sz="1400" dirty="0" smtClean="0"/>
              <a:t/>
            </a:r>
            <a:br>
              <a:rPr lang="en-US" sz="1400" dirty="0" smtClean="0"/>
            </a:br>
            <a:endParaRPr lang="en-US" sz="1400" dirty="0"/>
          </a:p>
          <a:p>
            <a:r>
              <a:rPr lang="en-US" sz="2400" dirty="0"/>
              <a:t>Given </a:t>
            </a:r>
            <a:r>
              <a:rPr lang="en-US" sz="2400" dirty="0" smtClean="0"/>
              <a:t>Act 82, we are able to develop a </a:t>
            </a:r>
            <a:r>
              <a:rPr lang="en-US" sz="2400" b="1" i="1" u="sng" dirty="0" smtClean="0"/>
              <a:t>Framework for Leadership</a:t>
            </a:r>
            <a:r>
              <a:rPr lang="en-US" sz="2400" dirty="0" smtClean="0"/>
              <a:t> in tandem with the deployment of the Danielson Framework for Teaching.  </a:t>
            </a: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a:t>
            </a:fld>
            <a:endParaRPr lang="en-US" dirty="0"/>
          </a:p>
        </p:txBody>
      </p:sp>
    </p:spTree>
    <p:extLst>
      <p:ext uri="{BB962C8B-B14F-4D97-AF65-F5344CB8AC3E}">
        <p14:creationId xmlns:p14="http://schemas.microsoft.com/office/powerpoint/2010/main" val="25310541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1806881"/>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b="1" dirty="0" smtClean="0">
                <a:latin typeface="Times New Roman" pitchFamily="18" charset="0"/>
                <a:cs typeface="Times New Roman" pitchFamily="18" charset="0"/>
              </a:rPr>
              <a:t>Domains and Components of the Principal Framework</a:t>
            </a:r>
            <a:endParaRPr lang="en-US" b="1" dirty="0">
              <a:latin typeface="Times New Roman" pitchFamily="18" charset="0"/>
              <a:cs typeface="Times New Roman" pitchFamily="18" charset="0"/>
            </a:endParaRPr>
          </a:p>
        </p:txBody>
      </p:sp>
      <p:pic>
        <p:nvPicPr>
          <p:cNvPr id="6146" name="Picture 2" descr="C:\Users\WIU\AppData\Local\Microsoft\Windows\Temporary Internet Files\Content.IE5\U70NA0DJ\MP90021603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067" y="1355502"/>
            <a:ext cx="3051047" cy="45651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p>
            <a:fld id="{DE78A786-2300-43ED-B98F-0D9B678CCB39}" type="slidenum">
              <a:rPr lang="en-US" smtClean="0">
                <a:solidFill>
                  <a:prstClr val="black">
                    <a:tint val="75000"/>
                  </a:prstClr>
                </a:solidFill>
              </a:rPr>
              <a:pPr/>
              <a:t>20</a:t>
            </a:fld>
            <a:endParaRPr lang="en-US" dirty="0">
              <a:solidFill>
                <a:prstClr val="black">
                  <a:tint val="75000"/>
                </a:prstClr>
              </a:solidFill>
            </a:endParaRPr>
          </a:p>
        </p:txBody>
      </p:sp>
    </p:spTree>
    <p:extLst>
      <p:ext uri="{BB962C8B-B14F-4D97-AF65-F5344CB8AC3E}">
        <p14:creationId xmlns:p14="http://schemas.microsoft.com/office/powerpoint/2010/main" val="24228324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1038225"/>
          </a:xfrm>
        </p:spPr>
        <p:txBody>
          <a:bodyPr/>
          <a:lstStyle/>
          <a:p>
            <a:r>
              <a:rPr lang="en-US" sz="2800" b="1" dirty="0"/>
              <a:t>Domain 1:  Strategic/Cultural </a:t>
            </a:r>
            <a:r>
              <a:rPr lang="en-US" sz="2800" b="1" dirty="0" smtClean="0"/>
              <a:t>Leadership </a:t>
            </a:r>
            <a:br>
              <a:rPr lang="en-US" sz="2800" b="1" dirty="0" smtClean="0"/>
            </a:br>
            <a:r>
              <a:rPr lang="en-US" sz="2200" i="1" dirty="0" smtClean="0"/>
              <a:t>With Components </a:t>
            </a:r>
            <a:endParaRPr lang="en-US" sz="2200" i="1" dirty="0"/>
          </a:p>
        </p:txBody>
      </p:sp>
      <p:sp>
        <p:nvSpPr>
          <p:cNvPr id="3" name="Content Placeholder 2"/>
          <p:cNvSpPr>
            <a:spLocks noGrp="1"/>
          </p:cNvSpPr>
          <p:nvPr>
            <p:ph idx="1"/>
          </p:nvPr>
        </p:nvSpPr>
        <p:spPr>
          <a:xfrm>
            <a:off x="473964" y="2176273"/>
            <a:ext cx="8229600" cy="3712463"/>
          </a:xfrm>
        </p:spPr>
        <p:txBody>
          <a:bodyPr/>
          <a:lstStyle/>
          <a:p>
            <a:pPr marL="342900" lvl="1" indent="-342900">
              <a:buNone/>
            </a:pPr>
            <a:r>
              <a:rPr lang="en-US" sz="1800" dirty="0" smtClean="0"/>
              <a:t>	</a:t>
            </a:r>
            <a:r>
              <a:rPr lang="en-US" sz="1800" b="1" i="1" u="sng" dirty="0" smtClean="0"/>
              <a:t>Domain Descriptor</a:t>
            </a:r>
            <a:r>
              <a:rPr lang="en-US" sz="1800" b="1" dirty="0" smtClean="0"/>
              <a:t>:  </a:t>
            </a:r>
            <a:r>
              <a:rPr lang="en-US" sz="1800" dirty="0" smtClean="0"/>
              <a:t>The </a:t>
            </a:r>
            <a:r>
              <a:rPr lang="en-US" sz="1800" dirty="0"/>
              <a:t>school leader will systematically and collaboratively develop a positive culture to promote continuous student growth and staff development.  The leader articulates and models a clear vision of the school’s culture that involves students, families, and staff.</a:t>
            </a:r>
          </a:p>
          <a:p>
            <a:pPr marL="342900" lvl="1" indent="-342900">
              <a:buNone/>
            </a:pPr>
            <a:r>
              <a:rPr lang="en-US" sz="1800" b="1" dirty="0" smtClean="0"/>
              <a:t/>
            </a:r>
            <a:br>
              <a:rPr lang="en-US" sz="1800" b="1" dirty="0" smtClean="0"/>
            </a:br>
            <a:r>
              <a:rPr lang="en-US" sz="1800" b="1" i="1" u="sng" dirty="0"/>
              <a:t>Components Included in Domain:</a:t>
            </a:r>
          </a:p>
          <a:p>
            <a:pPr lvl="1"/>
            <a:r>
              <a:rPr lang="en-US" sz="1800" dirty="0" smtClean="0"/>
              <a:t>Creates </a:t>
            </a:r>
            <a:r>
              <a:rPr lang="en-US" sz="1800" dirty="0"/>
              <a:t>an Organizational Vision, Mission, and Strategic Goals </a:t>
            </a:r>
          </a:p>
          <a:p>
            <a:pPr lvl="1"/>
            <a:r>
              <a:rPr lang="en-US" sz="1800" dirty="0" smtClean="0"/>
              <a:t>Uses Data for Informed Decision Making </a:t>
            </a:r>
          </a:p>
          <a:p>
            <a:pPr lvl="1"/>
            <a:r>
              <a:rPr lang="en-US" sz="1800" dirty="0" smtClean="0"/>
              <a:t>Builds </a:t>
            </a:r>
            <a:r>
              <a:rPr lang="en-US" sz="1800" dirty="0"/>
              <a:t>a Collaborative </a:t>
            </a:r>
            <a:r>
              <a:rPr lang="en-US" sz="1800" dirty="0" smtClean="0"/>
              <a:t>and Empowering Work Environment</a:t>
            </a:r>
          </a:p>
          <a:p>
            <a:pPr lvl="1"/>
            <a:r>
              <a:rPr lang="en-US" sz="1800" dirty="0"/>
              <a:t>Leads </a:t>
            </a:r>
            <a:r>
              <a:rPr lang="en-US" sz="1800" dirty="0" smtClean="0"/>
              <a:t>Change Efforts for Continuous Improvement</a:t>
            </a:r>
            <a:endParaRPr lang="en-US" sz="1800" dirty="0"/>
          </a:p>
          <a:p>
            <a:pPr lvl="1"/>
            <a:r>
              <a:rPr lang="en-US" sz="1800" dirty="0" smtClean="0"/>
              <a:t>Celebrates </a:t>
            </a:r>
            <a:r>
              <a:rPr lang="en-US" sz="1800" dirty="0"/>
              <a:t>Accomplishments and Acknowledges Failures</a:t>
            </a:r>
          </a:p>
          <a:p>
            <a:pPr lvl="1"/>
            <a:endParaRPr lang="en-US" sz="1800" dirty="0" smtClean="0"/>
          </a:p>
          <a:p>
            <a:pPr lvl="1"/>
            <a:endParaRPr lang="en-US" sz="1800" dirty="0" smtClean="0"/>
          </a:p>
          <a:p>
            <a:pPr lvl="1"/>
            <a:endParaRPr lang="en-US" sz="1400" dirty="0" smtClean="0"/>
          </a:p>
          <a:p>
            <a:pPr marL="800100" lvl="1" indent="-342900"/>
            <a:endParaRPr lang="en-US" sz="1800" dirty="0" smtClean="0"/>
          </a:p>
          <a:p>
            <a:pPr lvl="1"/>
            <a:endParaRPr lang="en-US" sz="1800" dirty="0" smtClean="0"/>
          </a:p>
          <a:p>
            <a:pPr lvl="1"/>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21</a:t>
            </a:fld>
            <a:endParaRPr lang="en-US" dirty="0"/>
          </a:p>
        </p:txBody>
      </p:sp>
    </p:spTree>
    <p:extLst>
      <p:ext uri="{BB962C8B-B14F-4D97-AF65-F5344CB8AC3E}">
        <p14:creationId xmlns:p14="http://schemas.microsoft.com/office/powerpoint/2010/main" val="7230876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850" y="1228915"/>
            <a:ext cx="8440518" cy="4992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22</a:t>
            </a:fld>
            <a:endParaRPr lang="en-US" dirty="0"/>
          </a:p>
        </p:txBody>
      </p:sp>
    </p:spTree>
    <p:extLst>
      <p:ext uri="{BB962C8B-B14F-4D97-AF65-F5344CB8AC3E}">
        <p14:creationId xmlns:p14="http://schemas.microsoft.com/office/powerpoint/2010/main" val="7550988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200" b="1" dirty="0"/>
              <a:t>Domain </a:t>
            </a:r>
            <a:r>
              <a:rPr lang="en-US" sz="3200" b="1" dirty="0" smtClean="0"/>
              <a:t>2:  Systems Leadership</a:t>
            </a:r>
            <a:r>
              <a:rPr lang="en-US" sz="3600" dirty="0" smtClean="0"/>
              <a:t/>
            </a:r>
            <a:br>
              <a:rPr lang="en-US" sz="3600" dirty="0" smtClean="0"/>
            </a:br>
            <a:r>
              <a:rPr lang="en-US" sz="2200" i="1" dirty="0"/>
              <a:t>With Components </a:t>
            </a:r>
          </a:p>
        </p:txBody>
      </p:sp>
      <p:sp>
        <p:nvSpPr>
          <p:cNvPr id="3" name="Content Placeholder 2"/>
          <p:cNvSpPr>
            <a:spLocks noGrp="1"/>
          </p:cNvSpPr>
          <p:nvPr>
            <p:ph idx="1"/>
          </p:nvPr>
        </p:nvSpPr>
        <p:spPr>
          <a:xfrm>
            <a:off x="449580" y="2112645"/>
            <a:ext cx="8229600" cy="4525963"/>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will ensure that the school has processes and systems in place for budgeting, staffing, problem solving, communicating expectations and scheduling that result in organizing the work routines in the building.  The school leader must efficiently, effectively, and safely manage the building to foster staff accountability and student achievement. </a:t>
            </a:r>
          </a:p>
          <a:p>
            <a:pPr marL="342900" lvl="1" indent="-342900">
              <a:buNone/>
            </a:pPr>
            <a:r>
              <a:rPr lang="en-US" sz="1800" b="1" dirty="0" smtClean="0"/>
              <a:t> </a:t>
            </a:r>
            <a:br>
              <a:rPr lang="en-US" sz="1800" b="1" dirty="0" smtClean="0"/>
            </a:br>
            <a:r>
              <a:rPr lang="en-US" sz="1800" b="1" i="1" u="sng" dirty="0" smtClean="0"/>
              <a:t>Components Included in Domain: </a:t>
            </a:r>
          </a:p>
          <a:p>
            <a:pPr marL="800100" lvl="1" indent="-342900"/>
            <a:r>
              <a:rPr lang="en-US" sz="1800" dirty="0" smtClean="0"/>
              <a:t>Leverages </a:t>
            </a:r>
            <a:r>
              <a:rPr lang="en-US" sz="1800" dirty="0"/>
              <a:t>Human and Financial </a:t>
            </a:r>
            <a:r>
              <a:rPr lang="en-US" sz="1800" dirty="0" smtClean="0"/>
              <a:t>Resources</a:t>
            </a:r>
          </a:p>
          <a:p>
            <a:pPr marL="800100" lvl="1" indent="-342900"/>
            <a:r>
              <a:rPr lang="en-US" sz="1800" dirty="0" smtClean="0"/>
              <a:t>Ensures School Safety</a:t>
            </a:r>
          </a:p>
          <a:p>
            <a:pPr marL="800100" lvl="1" indent="-342900"/>
            <a:r>
              <a:rPr lang="en-US" sz="1800" dirty="0"/>
              <a:t>Complies with Federal, State, and </a:t>
            </a:r>
            <a:r>
              <a:rPr lang="en-US" sz="1800" dirty="0" smtClean="0"/>
              <a:t>LEA </a:t>
            </a:r>
            <a:r>
              <a:rPr lang="en-US" sz="1800" dirty="0"/>
              <a:t>Mandates </a:t>
            </a:r>
            <a:endParaRPr lang="en-US" sz="1800" dirty="0" smtClean="0"/>
          </a:p>
          <a:p>
            <a:pPr marL="800100" lvl="1" indent="-342900"/>
            <a:r>
              <a:rPr lang="en-US" sz="1800" dirty="0"/>
              <a:t>Establishes and Implements Expectations for Students and Staff </a:t>
            </a:r>
          </a:p>
          <a:p>
            <a:pPr marL="800100" lvl="1" indent="-342900"/>
            <a:r>
              <a:rPr lang="en-US" sz="1800" dirty="0" smtClean="0"/>
              <a:t>Communicates </a:t>
            </a:r>
            <a:r>
              <a:rPr lang="en-US" sz="1800" dirty="0"/>
              <a:t>Effectively and </a:t>
            </a:r>
            <a:r>
              <a:rPr lang="en-US" sz="1800" dirty="0" smtClean="0"/>
              <a:t>Strategically </a:t>
            </a:r>
            <a:endParaRPr lang="en-US" sz="1800" dirty="0"/>
          </a:p>
          <a:p>
            <a:pPr marL="800100" lvl="1" indent="-342900"/>
            <a:r>
              <a:rPr lang="en-US" sz="1800" dirty="0" smtClean="0"/>
              <a:t>Manages </a:t>
            </a:r>
            <a:r>
              <a:rPr lang="en-US" sz="1800" dirty="0"/>
              <a:t>Conflict </a:t>
            </a:r>
            <a:r>
              <a:rPr lang="en-US" sz="1800" dirty="0" smtClean="0"/>
              <a:t>Constructively</a:t>
            </a:r>
          </a:p>
          <a:p>
            <a:pPr marL="800100" lvl="1" indent="-342900"/>
            <a:r>
              <a:rPr lang="en-US" sz="1800" dirty="0" smtClean="0"/>
              <a:t>Ensures a High Quality, High Performing Staff (added for Phase III)</a:t>
            </a:r>
          </a:p>
          <a:p>
            <a:pPr marL="800100" lvl="1" indent="-342900"/>
            <a:endParaRPr lang="en-US" sz="1800" dirty="0" smtClean="0"/>
          </a:p>
          <a:p>
            <a:pPr marL="800100" lvl="1" indent="-342900"/>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23</a:t>
            </a:fld>
            <a:endParaRPr lang="en-US" dirty="0"/>
          </a:p>
        </p:txBody>
      </p:sp>
    </p:spTree>
    <p:extLst>
      <p:ext uri="{BB962C8B-B14F-4D97-AF65-F5344CB8AC3E}">
        <p14:creationId xmlns:p14="http://schemas.microsoft.com/office/powerpoint/2010/main" val="39195136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200" b="1" dirty="0"/>
              <a:t>Domain 3</a:t>
            </a:r>
            <a:r>
              <a:rPr lang="en-US" sz="3200" b="1" dirty="0" smtClean="0"/>
              <a:t>:  Leadership for Learning</a:t>
            </a:r>
            <a:br>
              <a:rPr lang="en-US" sz="3200" b="1" dirty="0" smtClean="0"/>
            </a:br>
            <a:r>
              <a:rPr lang="en-US" sz="2200" i="1" dirty="0"/>
              <a:t>With Components </a:t>
            </a:r>
          </a:p>
        </p:txBody>
      </p:sp>
      <p:sp>
        <p:nvSpPr>
          <p:cNvPr id="3" name="Content Placeholder 2"/>
          <p:cNvSpPr>
            <a:spLocks noGrp="1"/>
          </p:cNvSpPr>
          <p:nvPr>
            <p:ph idx="1"/>
          </p:nvPr>
        </p:nvSpPr>
        <p:spPr>
          <a:xfrm>
            <a:off x="457200" y="2112645"/>
            <a:ext cx="8229600" cy="3532251"/>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assures a Standards Aligned System is in place to address the linkage of curriculum, instruction, assessment, and data on student learning and teacher effectiveness based on research and best practices.  </a:t>
            </a:r>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a:t>Leads School Improvement </a:t>
            </a:r>
            <a:r>
              <a:rPr lang="en-US" sz="1800" dirty="0" smtClean="0"/>
              <a:t>Initiatives</a:t>
            </a:r>
          </a:p>
          <a:p>
            <a:pPr lvl="1"/>
            <a:r>
              <a:rPr lang="en-US" sz="1800" dirty="0"/>
              <a:t>Aligns Curricula, Instruction, and </a:t>
            </a:r>
            <a:r>
              <a:rPr lang="en-US" sz="1800" dirty="0" smtClean="0"/>
              <a:t>Assessments </a:t>
            </a:r>
            <a:endParaRPr lang="en-US" sz="1800" dirty="0"/>
          </a:p>
          <a:p>
            <a:pPr lvl="1"/>
            <a:r>
              <a:rPr lang="en-US" sz="1800" dirty="0" smtClean="0"/>
              <a:t>Implements </a:t>
            </a:r>
            <a:r>
              <a:rPr lang="en-US" sz="1800" dirty="0"/>
              <a:t>High Quality Instruction </a:t>
            </a:r>
            <a:endParaRPr lang="en-US" sz="1800" dirty="0" smtClean="0"/>
          </a:p>
          <a:p>
            <a:pPr lvl="1"/>
            <a:r>
              <a:rPr lang="en-US" sz="1800" dirty="0"/>
              <a:t>Sets High Expectations for </a:t>
            </a:r>
            <a:r>
              <a:rPr lang="en-US" sz="1800" dirty="0" smtClean="0"/>
              <a:t>All </a:t>
            </a:r>
            <a:r>
              <a:rPr lang="en-US" sz="1800" dirty="0"/>
              <a:t>Students </a:t>
            </a:r>
            <a:endParaRPr lang="en-US" sz="1800" dirty="0" smtClean="0"/>
          </a:p>
          <a:p>
            <a:pPr lvl="1"/>
            <a:r>
              <a:rPr lang="en-US" sz="1800" dirty="0"/>
              <a:t>Maximizes Instructional Time</a:t>
            </a:r>
          </a:p>
          <a:p>
            <a:pPr lvl="1"/>
            <a:endParaRPr lang="en-US" sz="1800" dirty="0"/>
          </a:p>
          <a:p>
            <a:pPr marL="457200" lvl="1" indent="0">
              <a:buNone/>
            </a:pPr>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24</a:t>
            </a:fld>
            <a:endParaRPr lang="en-US" dirty="0"/>
          </a:p>
        </p:txBody>
      </p:sp>
    </p:spTree>
    <p:extLst>
      <p:ext uri="{BB962C8B-B14F-4D97-AF65-F5344CB8AC3E}">
        <p14:creationId xmlns:p14="http://schemas.microsoft.com/office/powerpoint/2010/main" val="3787136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200" b="1" dirty="0"/>
              <a:t>Domain 4</a:t>
            </a:r>
            <a:r>
              <a:rPr lang="en-US" sz="3200" b="1" dirty="0" smtClean="0"/>
              <a:t>:  Professional and </a:t>
            </a:r>
            <a:br>
              <a:rPr lang="en-US" sz="3200" b="1" dirty="0" smtClean="0"/>
            </a:br>
            <a:r>
              <a:rPr lang="en-US" sz="3200" b="1" dirty="0" smtClean="0"/>
              <a:t>Community Leadership</a:t>
            </a:r>
            <a:br>
              <a:rPr lang="en-US" sz="3200" b="1" dirty="0" smtClean="0"/>
            </a:br>
            <a:r>
              <a:rPr lang="en-US" sz="2200" i="1" dirty="0"/>
              <a:t>With Components </a:t>
            </a:r>
          </a:p>
        </p:txBody>
      </p:sp>
      <p:sp>
        <p:nvSpPr>
          <p:cNvPr id="3" name="Content Placeholder 2"/>
          <p:cNvSpPr>
            <a:spLocks noGrp="1"/>
          </p:cNvSpPr>
          <p:nvPr>
            <p:ph idx="1"/>
          </p:nvPr>
        </p:nvSpPr>
        <p:spPr>
          <a:xfrm>
            <a:off x="457200" y="2740196"/>
            <a:ext cx="8229600" cy="2934484"/>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promotes the success of all students, the positive interactions among building stakeholders, and the professional growth of staff by acting with integrity, fairness and in an ethical manner.</a:t>
            </a:r>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smtClean="0"/>
              <a:t>Maximizes </a:t>
            </a:r>
            <a:r>
              <a:rPr lang="en-US" sz="1800" dirty="0"/>
              <a:t>Parent and Community Involvement and Outreach </a:t>
            </a:r>
          </a:p>
          <a:p>
            <a:pPr lvl="1"/>
            <a:r>
              <a:rPr lang="en-US" sz="1800" dirty="0" smtClean="0"/>
              <a:t>Shows Professionalism</a:t>
            </a:r>
          </a:p>
          <a:p>
            <a:pPr lvl="1"/>
            <a:r>
              <a:rPr lang="en-US" sz="1800" dirty="0" smtClean="0"/>
              <a:t>Supports Professional Growth</a:t>
            </a:r>
            <a:endParaRPr lang="en-US" sz="1800" dirty="0"/>
          </a:p>
          <a:p>
            <a:pPr marL="800100" lvl="1" indent="-342900"/>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25</a:t>
            </a:fld>
            <a:endParaRPr lang="en-US" dirty="0"/>
          </a:p>
        </p:txBody>
      </p:sp>
    </p:spTree>
    <p:extLst>
      <p:ext uri="{BB962C8B-B14F-4D97-AF65-F5344CB8AC3E}">
        <p14:creationId xmlns:p14="http://schemas.microsoft.com/office/powerpoint/2010/main" val="37583904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2426006"/>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4000" b="1" dirty="0" smtClean="0"/>
              <a:t>Rubrics and the Levels of Performance</a:t>
            </a:r>
            <a:endParaRPr lang="en-US" sz="4000" b="1" dirty="0"/>
          </a:p>
        </p:txBody>
      </p:sp>
      <p:pic>
        <p:nvPicPr>
          <p:cNvPr id="7170" name="Picture 2" descr="C:\Users\WIU\AppData\Local\Microsoft\Windows\Temporary Internet Files\Content.IE5\6K0MQ5H3\MP90043049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155" y="1587321"/>
            <a:ext cx="3683358" cy="36833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0453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9862"/>
            <a:ext cx="8229600" cy="1152064"/>
          </a:xfrm>
        </p:spPr>
        <p:txBody>
          <a:bodyPr/>
          <a:lstStyle/>
          <a:p>
            <a:r>
              <a:rPr lang="en-US" dirty="0" smtClean="0"/>
              <a:t>Connectedness</a:t>
            </a:r>
            <a:r>
              <a:rPr lang="en-US" dirty="0"/>
              <a:t/>
            </a:r>
            <a:br>
              <a:rPr lang="en-US" dirty="0"/>
            </a:br>
            <a:r>
              <a:rPr lang="en-US" sz="2200" i="1" dirty="0"/>
              <a:t>Between the Leadership and Danielson Frameworks</a:t>
            </a:r>
          </a:p>
        </p:txBody>
      </p:sp>
      <p:sp>
        <p:nvSpPr>
          <p:cNvPr id="3" name="Content Placeholder 2"/>
          <p:cNvSpPr>
            <a:spLocks noGrp="1"/>
          </p:cNvSpPr>
          <p:nvPr>
            <p:ph idx="1"/>
          </p:nvPr>
        </p:nvSpPr>
        <p:spPr>
          <a:xfrm>
            <a:off x="457200" y="1963875"/>
            <a:ext cx="8229600" cy="4525963"/>
          </a:xfrm>
        </p:spPr>
        <p:txBody>
          <a:bodyPr/>
          <a:lstStyle/>
          <a:p>
            <a:r>
              <a:rPr lang="en-US" sz="2000" dirty="0"/>
              <a:t>There is a broad connection between the Framework for Leadership (principal) and the Danielson Framework (teacher) that warrants close inspection.  Although the differences are obvious in that they apply to different positions in the educational system, they have imperative systemic goals in </a:t>
            </a:r>
            <a:r>
              <a:rPr lang="en-US" sz="2000" dirty="0" smtClean="0"/>
              <a:t>common.  The </a:t>
            </a:r>
            <a:r>
              <a:rPr lang="en-US" sz="2000" dirty="0"/>
              <a:t>visual below illustrates this </a:t>
            </a:r>
            <a:r>
              <a:rPr lang="en-US" sz="2000" dirty="0" smtClean="0"/>
              <a:t>connectedness:</a:t>
            </a:r>
            <a:endParaRPr lang="en-US" sz="2000" dirty="0"/>
          </a:p>
        </p:txBody>
      </p:sp>
      <p:sp>
        <p:nvSpPr>
          <p:cNvPr id="4" name="AutoShape 5"/>
          <p:cNvSpPr>
            <a:spLocks/>
          </p:cNvSpPr>
          <p:nvPr/>
        </p:nvSpPr>
        <p:spPr bwMode="auto">
          <a:xfrm>
            <a:off x="3804285" y="4149629"/>
            <a:ext cx="1473200" cy="17824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sp>
        <p:nvSpPr>
          <p:cNvPr id="5" name="AutoShape 7"/>
          <p:cNvSpPr>
            <a:spLocks/>
          </p:cNvSpPr>
          <p:nvPr/>
        </p:nvSpPr>
        <p:spPr bwMode="auto">
          <a:xfrm>
            <a:off x="2541905" y="4289964"/>
            <a:ext cx="1117600" cy="130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sp>
        <p:nvSpPr>
          <p:cNvPr id="6" name="AutoShape 8"/>
          <p:cNvSpPr>
            <a:spLocks/>
          </p:cNvSpPr>
          <p:nvPr/>
        </p:nvSpPr>
        <p:spPr bwMode="auto">
          <a:xfrm>
            <a:off x="5293995" y="4277899"/>
            <a:ext cx="1308100" cy="121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grpSp>
        <p:nvGrpSpPr>
          <p:cNvPr id="10" name="Group 9"/>
          <p:cNvGrpSpPr/>
          <p:nvPr/>
        </p:nvGrpSpPr>
        <p:grpSpPr>
          <a:xfrm>
            <a:off x="2371090" y="3679488"/>
            <a:ext cx="4410710" cy="2556510"/>
            <a:chOff x="2371090" y="3820160"/>
            <a:chExt cx="4410710" cy="2556510"/>
          </a:xfrm>
        </p:grpSpPr>
        <p:sp>
          <p:nvSpPr>
            <p:cNvPr id="18" name="AutoShape 3"/>
            <p:cNvSpPr>
              <a:spLocks/>
            </p:cNvSpPr>
            <p:nvPr/>
          </p:nvSpPr>
          <p:spPr bwMode="auto">
            <a:xfrm>
              <a:off x="2371090" y="3820160"/>
              <a:ext cx="2772410" cy="25565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noFill/>
            <a:ln w="12700">
              <a:solidFill>
                <a:srgbClr val="000000"/>
              </a:solidFill>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0" vert="horz" wrap="square" lIns="91440" tIns="45720" rIns="91440" bIns="45720" anchor="t" anchorCtr="0" upright="1">
              <a:noAutofit/>
            </a:bodyPr>
            <a:lstStyle/>
            <a:p>
              <a:endParaRPr lang="en-US" dirty="0"/>
            </a:p>
          </p:txBody>
        </p:sp>
        <p:sp>
          <p:nvSpPr>
            <p:cNvPr id="19" name="AutoShape 6"/>
            <p:cNvSpPr>
              <a:spLocks/>
            </p:cNvSpPr>
            <p:nvPr/>
          </p:nvSpPr>
          <p:spPr bwMode="auto">
            <a:xfrm>
              <a:off x="4144010" y="3845560"/>
              <a:ext cx="2637790" cy="252857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noFill/>
            <a:ln w="12700">
              <a:solidFill>
                <a:srgbClr val="000000"/>
              </a:solidFill>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0" vert="horz" wrap="square" lIns="91440" tIns="45720" rIns="91440" bIns="45720" anchor="t" anchorCtr="0" upright="1">
              <a:noAutofit/>
            </a:bodyPr>
            <a:lstStyle/>
            <a:p>
              <a:endParaRPr lang="en-US" dirty="0"/>
            </a:p>
          </p:txBody>
        </p:sp>
        <p:sp>
          <p:nvSpPr>
            <p:cNvPr id="20" name="AutoShape 7"/>
            <p:cNvSpPr>
              <a:spLocks/>
            </p:cNvSpPr>
            <p:nvPr/>
          </p:nvSpPr>
          <p:spPr bwMode="auto">
            <a:xfrm>
              <a:off x="2655570" y="4445000"/>
              <a:ext cx="1117600" cy="130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400" dirty="0">
                  <a:solidFill>
                    <a:srgbClr val="000000"/>
                  </a:solidFill>
                  <a:effectLst/>
                  <a:latin typeface="Helvetica"/>
                  <a:ea typeface="Arial Unicode MS"/>
                  <a:cs typeface="Times New Roman"/>
                </a:rPr>
                <a:t>Framework for Leadership</a:t>
              </a:r>
              <a:endParaRPr lang="en-US" sz="1200" dirty="0">
                <a:solidFill>
                  <a:srgbClr val="000000"/>
                </a:solidFill>
                <a:effectLst/>
                <a:latin typeface="Helvetica"/>
                <a:ea typeface="Arial Unicode MS"/>
                <a:cs typeface="Times New Roman"/>
              </a:endParaRPr>
            </a:p>
          </p:txBody>
        </p:sp>
        <p:sp>
          <p:nvSpPr>
            <p:cNvPr id="21" name="AutoShape 8"/>
            <p:cNvSpPr>
              <a:spLocks/>
            </p:cNvSpPr>
            <p:nvPr/>
          </p:nvSpPr>
          <p:spPr bwMode="auto">
            <a:xfrm>
              <a:off x="5408930" y="4429760"/>
              <a:ext cx="1308100" cy="121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400" dirty="0">
                  <a:solidFill>
                    <a:srgbClr val="000000"/>
                  </a:solidFill>
                  <a:effectLst/>
                  <a:latin typeface="Helvetica"/>
                  <a:ea typeface="Arial Unicode MS"/>
                  <a:cs typeface="Times New Roman"/>
                </a:rPr>
                <a:t>Danielson Framework for Teaching</a:t>
              </a:r>
              <a:endParaRPr lang="en-US" sz="1200" dirty="0">
                <a:solidFill>
                  <a:srgbClr val="000000"/>
                </a:solidFill>
                <a:effectLst/>
                <a:latin typeface="Helvetica"/>
                <a:ea typeface="Arial Unicode MS"/>
                <a:cs typeface="Times New Roman"/>
              </a:endParaRPr>
            </a:p>
          </p:txBody>
        </p:sp>
        <p:sp>
          <p:nvSpPr>
            <p:cNvPr id="9" name="Oval 8"/>
            <p:cNvSpPr/>
            <p:nvPr/>
          </p:nvSpPr>
          <p:spPr bwMode="auto">
            <a:xfrm>
              <a:off x="4149090" y="4138199"/>
              <a:ext cx="986790" cy="1946371"/>
            </a:xfrm>
            <a:prstGeom prst="ellipse">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Times New Roman" pitchFamily="18" charset="0"/>
              </a:endParaRPr>
            </a:p>
          </p:txBody>
        </p:sp>
      </p:grpSp>
      <p:grpSp>
        <p:nvGrpSpPr>
          <p:cNvPr id="11" name="Group 10"/>
          <p:cNvGrpSpPr/>
          <p:nvPr/>
        </p:nvGrpSpPr>
        <p:grpSpPr>
          <a:xfrm>
            <a:off x="3749040" y="4408170"/>
            <a:ext cx="1778000" cy="1219200"/>
            <a:chOff x="5166360" y="4404360"/>
            <a:chExt cx="1778000" cy="1219200"/>
          </a:xfrm>
        </p:grpSpPr>
        <p:sp>
          <p:nvSpPr>
            <p:cNvPr id="23" name="AutoShape 4"/>
            <p:cNvSpPr>
              <a:spLocks/>
            </p:cNvSpPr>
            <p:nvPr/>
          </p:nvSpPr>
          <p:spPr bwMode="auto">
            <a:xfrm>
              <a:off x="5166360" y="4404360"/>
              <a:ext cx="1778000" cy="1219200"/>
            </a:xfrm>
            <a:prstGeom prst="leftRightArrow">
              <a:avLst>
                <a:gd name="adj1" fmla="val 32000"/>
                <a:gd name="adj2" fmla="val 56618"/>
              </a:avLst>
            </a:prstGeom>
            <a:solidFill>
              <a:srgbClr val="0070C0"/>
            </a:solidFill>
            <a:ln>
              <a:noFill/>
            </a:ln>
            <a:effectLst/>
            <a:extLst/>
          </p:spPr>
          <p:txBody>
            <a:bodyPr rot="0" vert="horz" wrap="square" lIns="91440" tIns="45720" rIns="91440" bIns="45720" anchor="t" anchorCtr="0" upright="1">
              <a:noAutofit/>
            </a:bodyPr>
            <a:lstStyle/>
            <a:p>
              <a:endParaRPr lang="en-US" dirty="0"/>
            </a:p>
          </p:txBody>
        </p:sp>
        <p:sp>
          <p:nvSpPr>
            <p:cNvPr id="24" name="Text Box 2"/>
            <p:cNvSpPr txBox="1">
              <a:spLocks noChangeArrowheads="1"/>
            </p:cNvSpPr>
            <p:nvPr/>
          </p:nvSpPr>
          <p:spPr bwMode="auto">
            <a:xfrm rot="10800000" flipV="1">
              <a:off x="5434330" y="4886960"/>
              <a:ext cx="1290320" cy="248920"/>
            </a:xfrm>
            <a:prstGeom prst="rect">
              <a:avLst/>
            </a:prstGeom>
            <a:ln>
              <a:noFill/>
              <a:headEnd/>
              <a:tailEnd/>
            </a:ln>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a:noAutofit/>
            </a:bodyPr>
            <a:lstStyle/>
            <a:p>
              <a:pPr marL="0" marR="0" algn="ctr">
                <a:lnSpc>
                  <a:spcPct val="115000"/>
                </a:lnSpc>
                <a:spcBef>
                  <a:spcPts val="0"/>
                </a:spcBef>
                <a:spcAft>
                  <a:spcPts val="1000"/>
                </a:spcAft>
              </a:pPr>
              <a:r>
                <a:rPr lang="en-US" sz="1000" dirty="0">
                  <a:effectLst/>
                  <a:ea typeface="Calibri"/>
                  <a:cs typeface="Times New Roman"/>
                </a:rPr>
                <a:t>Strategic Discussions</a:t>
              </a:r>
              <a:endParaRPr lang="en-US" sz="1100" dirty="0">
                <a:effectLst/>
                <a:ea typeface="Calibri"/>
                <a:cs typeface="Times New Roman"/>
              </a:endParaRPr>
            </a:p>
          </p:txBody>
        </p:sp>
      </p:grpSp>
      <p:grpSp>
        <p:nvGrpSpPr>
          <p:cNvPr id="13" name="Group 12"/>
          <p:cNvGrpSpPr/>
          <p:nvPr/>
        </p:nvGrpSpPr>
        <p:grpSpPr>
          <a:xfrm>
            <a:off x="3896360" y="5701328"/>
            <a:ext cx="1473200" cy="1092200"/>
            <a:chOff x="3896360" y="5842000"/>
            <a:chExt cx="1473200" cy="1092200"/>
          </a:xfrm>
        </p:grpSpPr>
        <p:sp>
          <p:nvSpPr>
            <p:cNvPr id="22" name="AutoShape 5"/>
            <p:cNvSpPr>
              <a:spLocks/>
            </p:cNvSpPr>
            <p:nvPr/>
          </p:nvSpPr>
          <p:spPr bwMode="auto">
            <a:xfrm>
              <a:off x="3896360" y="5969000"/>
              <a:ext cx="1473200"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200" dirty="0">
                  <a:solidFill>
                    <a:srgbClr val="000000"/>
                  </a:solidFill>
                  <a:effectLst/>
                  <a:latin typeface="Helvetica"/>
                  <a:ea typeface="Arial Unicode MS"/>
                  <a:cs typeface="Times New Roman"/>
                </a:rPr>
                <a:t> </a:t>
              </a:r>
            </a:p>
            <a:p>
              <a:pPr marL="0" marR="0" algn="ctr">
                <a:spcBef>
                  <a:spcPts val="0"/>
                </a:spcBef>
                <a:spcAft>
                  <a:spcPts val="0"/>
                </a:spcAft>
              </a:pPr>
              <a:r>
                <a:rPr lang="en-US" sz="1400" b="1" dirty="0">
                  <a:solidFill>
                    <a:srgbClr val="000000"/>
                  </a:solidFill>
                  <a:effectLst/>
                  <a:latin typeface="Helvetica"/>
                  <a:ea typeface="Arial Unicode MS"/>
                  <a:cs typeface="Times New Roman"/>
                </a:rPr>
                <a:t>Area</a:t>
              </a:r>
              <a:endParaRPr lang="en-US" sz="1200" dirty="0">
                <a:solidFill>
                  <a:srgbClr val="000000"/>
                </a:solidFill>
                <a:effectLst/>
                <a:latin typeface="Helvetica"/>
                <a:ea typeface="Arial Unicode MS"/>
                <a:cs typeface="Times New Roman"/>
              </a:endParaRPr>
            </a:p>
            <a:p>
              <a:pPr marL="0" marR="0" algn="ctr">
                <a:spcBef>
                  <a:spcPts val="0"/>
                </a:spcBef>
                <a:spcAft>
                  <a:spcPts val="0"/>
                </a:spcAft>
              </a:pPr>
              <a:r>
                <a:rPr lang="en-US" sz="1400" b="1" dirty="0">
                  <a:solidFill>
                    <a:srgbClr val="000000"/>
                  </a:solidFill>
                  <a:effectLst/>
                  <a:latin typeface="Helvetica"/>
                  <a:ea typeface="Arial Unicode MS"/>
                  <a:cs typeface="Times New Roman"/>
                </a:rPr>
                <a:t> of </a:t>
              </a:r>
              <a:endParaRPr lang="en-US" sz="1200" dirty="0">
                <a:solidFill>
                  <a:srgbClr val="000000"/>
                </a:solidFill>
                <a:effectLst/>
                <a:latin typeface="Helvetica"/>
                <a:ea typeface="Arial Unicode MS"/>
                <a:cs typeface="Times New Roman"/>
              </a:endParaRPr>
            </a:p>
            <a:p>
              <a:pPr marL="0" marR="0" algn="ctr">
                <a:spcBef>
                  <a:spcPts val="0"/>
                </a:spcBef>
                <a:spcAft>
                  <a:spcPts val="0"/>
                </a:spcAft>
              </a:pPr>
              <a:r>
                <a:rPr lang="en-US" sz="1400" b="1" dirty="0">
                  <a:solidFill>
                    <a:srgbClr val="000000"/>
                  </a:solidFill>
                  <a:effectLst/>
                  <a:latin typeface="Helvetica"/>
                  <a:ea typeface="Arial Unicode MS"/>
                  <a:cs typeface="Times New Roman"/>
                </a:rPr>
                <a:t>Commonality</a:t>
              </a:r>
              <a:endParaRPr lang="en-US" sz="1200" dirty="0">
                <a:solidFill>
                  <a:srgbClr val="000000"/>
                </a:solidFill>
                <a:effectLst/>
                <a:latin typeface="Helvetica"/>
                <a:ea typeface="Arial Unicode MS"/>
                <a:cs typeface="Times New Roman"/>
              </a:endParaRPr>
            </a:p>
          </p:txBody>
        </p:sp>
        <p:sp>
          <p:nvSpPr>
            <p:cNvPr id="25" name="Down Arrow 24"/>
            <p:cNvSpPr/>
            <p:nvPr/>
          </p:nvSpPr>
          <p:spPr>
            <a:xfrm rot="10800000">
              <a:off x="4516120" y="5842000"/>
              <a:ext cx="254000" cy="300355"/>
            </a:xfrm>
            <a:prstGeom prst="down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2607132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2000" dirty="0" smtClean="0"/>
              <a:t>Wise and </a:t>
            </a:r>
            <a:r>
              <a:rPr lang="en-US" sz="2000" dirty="0" err="1" smtClean="0"/>
              <a:t>Sundstrum</a:t>
            </a:r>
            <a:r>
              <a:rPr lang="en-US" sz="2000" dirty="0" smtClean="0"/>
              <a:t> in </a:t>
            </a:r>
            <a:r>
              <a:rPr lang="en-US" sz="2000" u="sng" dirty="0" smtClean="0"/>
              <a:t>The Power of Coaching(2011)</a:t>
            </a:r>
            <a:r>
              <a:rPr lang="en-US" sz="2000" dirty="0" smtClean="0"/>
              <a:t> tell us……..</a:t>
            </a:r>
            <a:br>
              <a:rPr lang="en-US" sz="2000" dirty="0" smtClean="0"/>
            </a:br>
            <a:r>
              <a:rPr lang="en-US" sz="2000" dirty="0" smtClean="0"/>
              <a:t>“Teaching effectiveness and the commensurate ability to influence student academic performance remain critically dependent upon  teaching behaviors  and the ability to communicate meaningfully.”</a:t>
            </a:r>
            <a:endParaRPr lang="en-US" sz="2000" dirty="0"/>
          </a:p>
        </p:txBody>
      </p:sp>
      <p:graphicFrame>
        <p:nvGraphicFramePr>
          <p:cNvPr id="5" name="Diagram 4"/>
          <p:cNvGraphicFramePr/>
          <p:nvPr>
            <p:extLst>
              <p:ext uri="{D42A27DB-BD31-4B8C-83A1-F6EECF244321}">
                <p14:modId xmlns:p14="http://schemas.microsoft.com/office/powerpoint/2010/main" val="426028757"/>
              </p:ext>
            </p:extLst>
          </p:nvPr>
        </p:nvGraphicFramePr>
        <p:xfrm>
          <a:off x="1507291" y="2478554"/>
          <a:ext cx="6096000" cy="378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2037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5"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Commonality</a:t>
            </a:r>
            <a:r>
              <a:rPr lang="en-US" dirty="0"/>
              <a:t/>
            </a:r>
            <a:br>
              <a:rPr lang="en-US" dirty="0"/>
            </a:br>
            <a:r>
              <a:rPr lang="en-US" sz="2200" i="1" dirty="0"/>
              <a:t>Between the Leadership and Danielson Frameworks (continued)</a:t>
            </a:r>
          </a:p>
        </p:txBody>
      </p:sp>
      <p:sp>
        <p:nvSpPr>
          <p:cNvPr id="3" name="Content Placeholder 2"/>
          <p:cNvSpPr>
            <a:spLocks noGrp="1"/>
          </p:cNvSpPr>
          <p:nvPr>
            <p:ph idx="1"/>
          </p:nvPr>
        </p:nvSpPr>
        <p:spPr/>
        <p:txBody>
          <a:bodyPr/>
          <a:lstStyle/>
          <a:p>
            <a:r>
              <a:rPr lang="en-US" sz="2000" dirty="0"/>
              <a:t>The two overlapping circles of principal and teacher effectiveness create an area of commonality.  This area of commonality requires alignment of goals, effort and resources in a system that is student-centered.  In the </a:t>
            </a:r>
            <a:r>
              <a:rPr lang="en-US" sz="2000" dirty="0" smtClean="0"/>
              <a:t>next slide, </a:t>
            </a:r>
            <a:r>
              <a:rPr lang="en-US" sz="2000" b="1" i="1" dirty="0" smtClean="0"/>
              <a:t>eight </a:t>
            </a:r>
            <a:r>
              <a:rPr lang="en-US" sz="2000" b="1" i="1" dirty="0"/>
              <a:t>essential factors </a:t>
            </a:r>
            <a:r>
              <a:rPr lang="en-US" sz="2000" dirty="0"/>
              <a:t>contribute to this area of commonality</a:t>
            </a:r>
            <a:r>
              <a:rPr lang="en-US" dirty="0" smtClean="0"/>
              <a:t>:</a:t>
            </a:r>
            <a:br>
              <a:rPr lang="en-US" dirty="0" smtClean="0"/>
            </a:br>
            <a:endParaRPr lang="en-US" dirty="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29</a:t>
            </a:fld>
            <a:endParaRPr lang="en-US" dirty="0"/>
          </a:p>
        </p:txBody>
      </p:sp>
      <p:sp>
        <p:nvSpPr>
          <p:cNvPr id="5" name="AutoShape 5"/>
          <p:cNvSpPr>
            <a:spLocks/>
          </p:cNvSpPr>
          <p:nvPr/>
        </p:nvSpPr>
        <p:spPr bwMode="auto">
          <a:xfrm>
            <a:off x="3804285" y="4149629"/>
            <a:ext cx="1473200" cy="17824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sp>
        <p:nvSpPr>
          <p:cNvPr id="6" name="AutoShape 7"/>
          <p:cNvSpPr>
            <a:spLocks/>
          </p:cNvSpPr>
          <p:nvPr/>
        </p:nvSpPr>
        <p:spPr bwMode="auto">
          <a:xfrm>
            <a:off x="2541905" y="4289964"/>
            <a:ext cx="1117600" cy="130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sp>
        <p:nvSpPr>
          <p:cNvPr id="7" name="AutoShape 8"/>
          <p:cNvSpPr>
            <a:spLocks/>
          </p:cNvSpPr>
          <p:nvPr/>
        </p:nvSpPr>
        <p:spPr bwMode="auto">
          <a:xfrm>
            <a:off x="5293995" y="4277899"/>
            <a:ext cx="1308100" cy="121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grpSp>
        <p:nvGrpSpPr>
          <p:cNvPr id="8" name="Group 7"/>
          <p:cNvGrpSpPr/>
          <p:nvPr/>
        </p:nvGrpSpPr>
        <p:grpSpPr>
          <a:xfrm>
            <a:off x="2371090" y="3679488"/>
            <a:ext cx="4410710" cy="2556510"/>
            <a:chOff x="2371090" y="3820160"/>
            <a:chExt cx="4410710" cy="2556510"/>
          </a:xfrm>
        </p:grpSpPr>
        <p:sp>
          <p:nvSpPr>
            <p:cNvPr id="9" name="AutoShape 3"/>
            <p:cNvSpPr>
              <a:spLocks/>
            </p:cNvSpPr>
            <p:nvPr/>
          </p:nvSpPr>
          <p:spPr bwMode="auto">
            <a:xfrm>
              <a:off x="2371090" y="3820160"/>
              <a:ext cx="2772410" cy="25565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noFill/>
            <a:ln w="12700">
              <a:solidFill>
                <a:srgbClr val="000000"/>
              </a:solidFill>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0" vert="horz" wrap="square" lIns="91440" tIns="45720" rIns="91440" bIns="45720" anchor="t" anchorCtr="0" upright="1">
              <a:noAutofit/>
            </a:bodyPr>
            <a:lstStyle/>
            <a:p>
              <a:endParaRPr lang="en-US" dirty="0"/>
            </a:p>
          </p:txBody>
        </p:sp>
        <p:sp>
          <p:nvSpPr>
            <p:cNvPr id="10" name="AutoShape 6"/>
            <p:cNvSpPr>
              <a:spLocks/>
            </p:cNvSpPr>
            <p:nvPr/>
          </p:nvSpPr>
          <p:spPr bwMode="auto">
            <a:xfrm>
              <a:off x="4144010" y="3845560"/>
              <a:ext cx="2637790" cy="252857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noFill/>
            <a:ln w="12700">
              <a:solidFill>
                <a:srgbClr val="000000"/>
              </a:solidFill>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0" vert="horz" wrap="square" lIns="91440" tIns="45720" rIns="91440" bIns="45720" anchor="t" anchorCtr="0" upright="1">
              <a:noAutofit/>
            </a:bodyPr>
            <a:lstStyle/>
            <a:p>
              <a:endParaRPr lang="en-US" dirty="0"/>
            </a:p>
          </p:txBody>
        </p:sp>
        <p:sp>
          <p:nvSpPr>
            <p:cNvPr id="11" name="AutoShape 7"/>
            <p:cNvSpPr>
              <a:spLocks/>
            </p:cNvSpPr>
            <p:nvPr/>
          </p:nvSpPr>
          <p:spPr bwMode="auto">
            <a:xfrm>
              <a:off x="2655570" y="4445000"/>
              <a:ext cx="1117600" cy="130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400" dirty="0">
                  <a:solidFill>
                    <a:srgbClr val="000000"/>
                  </a:solidFill>
                  <a:effectLst/>
                  <a:latin typeface="Helvetica"/>
                  <a:ea typeface="Arial Unicode MS"/>
                  <a:cs typeface="Times New Roman"/>
                </a:rPr>
                <a:t>Framework for Leadership</a:t>
              </a:r>
              <a:endParaRPr lang="en-US" sz="1200" dirty="0">
                <a:solidFill>
                  <a:srgbClr val="000000"/>
                </a:solidFill>
                <a:effectLst/>
                <a:latin typeface="Helvetica"/>
                <a:ea typeface="Arial Unicode MS"/>
                <a:cs typeface="Times New Roman"/>
              </a:endParaRPr>
            </a:p>
          </p:txBody>
        </p:sp>
        <p:sp>
          <p:nvSpPr>
            <p:cNvPr id="12" name="AutoShape 8"/>
            <p:cNvSpPr>
              <a:spLocks/>
            </p:cNvSpPr>
            <p:nvPr/>
          </p:nvSpPr>
          <p:spPr bwMode="auto">
            <a:xfrm>
              <a:off x="5408930" y="4429760"/>
              <a:ext cx="1308100" cy="121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400" dirty="0">
                  <a:solidFill>
                    <a:srgbClr val="000000"/>
                  </a:solidFill>
                  <a:effectLst/>
                  <a:latin typeface="Helvetica"/>
                  <a:ea typeface="Arial Unicode MS"/>
                  <a:cs typeface="Times New Roman"/>
                </a:rPr>
                <a:t>Danielson Framework for Teaching</a:t>
              </a:r>
              <a:endParaRPr lang="en-US" sz="1200" dirty="0">
                <a:solidFill>
                  <a:srgbClr val="000000"/>
                </a:solidFill>
                <a:effectLst/>
                <a:latin typeface="Helvetica"/>
                <a:ea typeface="Arial Unicode MS"/>
                <a:cs typeface="Times New Roman"/>
              </a:endParaRPr>
            </a:p>
          </p:txBody>
        </p:sp>
        <p:sp>
          <p:nvSpPr>
            <p:cNvPr id="13" name="Oval 12"/>
            <p:cNvSpPr/>
            <p:nvPr/>
          </p:nvSpPr>
          <p:spPr bwMode="auto">
            <a:xfrm>
              <a:off x="4149090" y="4138199"/>
              <a:ext cx="986790" cy="1946371"/>
            </a:xfrm>
            <a:prstGeom prst="ellipse">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Times New Roman" pitchFamily="18" charset="0"/>
              </a:endParaRPr>
            </a:p>
          </p:txBody>
        </p:sp>
      </p:grpSp>
      <p:grpSp>
        <p:nvGrpSpPr>
          <p:cNvPr id="14" name="Group 13"/>
          <p:cNvGrpSpPr/>
          <p:nvPr/>
        </p:nvGrpSpPr>
        <p:grpSpPr>
          <a:xfrm>
            <a:off x="3749040" y="4408170"/>
            <a:ext cx="1778000" cy="1219200"/>
            <a:chOff x="5166360" y="4404360"/>
            <a:chExt cx="1778000" cy="1219200"/>
          </a:xfrm>
        </p:grpSpPr>
        <p:sp>
          <p:nvSpPr>
            <p:cNvPr id="15" name="AutoShape 4"/>
            <p:cNvSpPr>
              <a:spLocks/>
            </p:cNvSpPr>
            <p:nvPr/>
          </p:nvSpPr>
          <p:spPr bwMode="auto">
            <a:xfrm>
              <a:off x="5166360" y="4404360"/>
              <a:ext cx="1778000" cy="1219200"/>
            </a:xfrm>
            <a:prstGeom prst="leftRightArrow">
              <a:avLst>
                <a:gd name="adj1" fmla="val 32000"/>
                <a:gd name="adj2" fmla="val 56618"/>
              </a:avLst>
            </a:prstGeom>
            <a:solidFill>
              <a:srgbClr val="0070C0"/>
            </a:solidFill>
            <a:ln>
              <a:noFill/>
            </a:ln>
            <a:effectLst/>
            <a:extLst/>
          </p:spPr>
          <p:txBody>
            <a:bodyPr rot="0" vert="horz" wrap="square" lIns="91440" tIns="45720" rIns="91440" bIns="45720" anchor="t" anchorCtr="0" upright="1">
              <a:noAutofit/>
            </a:bodyPr>
            <a:lstStyle/>
            <a:p>
              <a:endParaRPr lang="en-US" dirty="0"/>
            </a:p>
          </p:txBody>
        </p:sp>
        <p:sp>
          <p:nvSpPr>
            <p:cNvPr id="16" name="Text Box 2"/>
            <p:cNvSpPr txBox="1">
              <a:spLocks noChangeArrowheads="1"/>
            </p:cNvSpPr>
            <p:nvPr/>
          </p:nvSpPr>
          <p:spPr bwMode="auto">
            <a:xfrm rot="10800000" flipV="1">
              <a:off x="5434330" y="4886960"/>
              <a:ext cx="1290320" cy="248920"/>
            </a:xfrm>
            <a:prstGeom prst="rect">
              <a:avLst/>
            </a:prstGeom>
            <a:ln>
              <a:noFill/>
              <a:headEnd/>
              <a:tailEnd/>
            </a:ln>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a:noAutofit/>
            </a:bodyPr>
            <a:lstStyle/>
            <a:p>
              <a:pPr marL="0" marR="0" algn="ctr">
                <a:lnSpc>
                  <a:spcPct val="115000"/>
                </a:lnSpc>
                <a:spcBef>
                  <a:spcPts val="0"/>
                </a:spcBef>
                <a:spcAft>
                  <a:spcPts val="1000"/>
                </a:spcAft>
              </a:pPr>
              <a:r>
                <a:rPr lang="en-US" sz="1000" dirty="0">
                  <a:effectLst/>
                  <a:ea typeface="Calibri"/>
                  <a:cs typeface="Times New Roman"/>
                </a:rPr>
                <a:t>Strategic Discussions</a:t>
              </a:r>
              <a:endParaRPr lang="en-US" sz="1100" dirty="0">
                <a:effectLst/>
                <a:ea typeface="Calibri"/>
                <a:cs typeface="Times New Roman"/>
              </a:endParaRPr>
            </a:p>
          </p:txBody>
        </p:sp>
      </p:grpSp>
      <p:grpSp>
        <p:nvGrpSpPr>
          <p:cNvPr id="17" name="Group 16"/>
          <p:cNvGrpSpPr/>
          <p:nvPr/>
        </p:nvGrpSpPr>
        <p:grpSpPr>
          <a:xfrm>
            <a:off x="3896360" y="5701328"/>
            <a:ext cx="1473200" cy="1092200"/>
            <a:chOff x="3896360" y="5842000"/>
            <a:chExt cx="1473200" cy="1092200"/>
          </a:xfrm>
        </p:grpSpPr>
        <p:sp>
          <p:nvSpPr>
            <p:cNvPr id="18" name="AutoShape 5"/>
            <p:cNvSpPr>
              <a:spLocks/>
            </p:cNvSpPr>
            <p:nvPr/>
          </p:nvSpPr>
          <p:spPr bwMode="auto">
            <a:xfrm>
              <a:off x="3896360" y="5969000"/>
              <a:ext cx="1473200"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200" dirty="0">
                  <a:solidFill>
                    <a:srgbClr val="000000"/>
                  </a:solidFill>
                  <a:effectLst/>
                  <a:latin typeface="Helvetica"/>
                  <a:ea typeface="Arial Unicode MS"/>
                  <a:cs typeface="Times New Roman"/>
                </a:rPr>
                <a:t> </a:t>
              </a:r>
            </a:p>
            <a:p>
              <a:pPr marL="0" marR="0" algn="ctr">
                <a:spcBef>
                  <a:spcPts val="0"/>
                </a:spcBef>
                <a:spcAft>
                  <a:spcPts val="0"/>
                </a:spcAft>
              </a:pPr>
              <a:r>
                <a:rPr lang="en-US" sz="1400" b="1" dirty="0">
                  <a:solidFill>
                    <a:srgbClr val="000000"/>
                  </a:solidFill>
                  <a:effectLst/>
                  <a:latin typeface="Helvetica"/>
                  <a:ea typeface="Arial Unicode MS"/>
                  <a:cs typeface="Times New Roman"/>
                </a:rPr>
                <a:t>Area</a:t>
              </a:r>
              <a:endParaRPr lang="en-US" sz="1200" dirty="0">
                <a:solidFill>
                  <a:srgbClr val="000000"/>
                </a:solidFill>
                <a:effectLst/>
                <a:latin typeface="Helvetica"/>
                <a:ea typeface="Arial Unicode MS"/>
                <a:cs typeface="Times New Roman"/>
              </a:endParaRPr>
            </a:p>
            <a:p>
              <a:pPr marL="0" marR="0" algn="ctr">
                <a:spcBef>
                  <a:spcPts val="0"/>
                </a:spcBef>
                <a:spcAft>
                  <a:spcPts val="0"/>
                </a:spcAft>
              </a:pPr>
              <a:r>
                <a:rPr lang="en-US" sz="1400" b="1" dirty="0">
                  <a:solidFill>
                    <a:srgbClr val="000000"/>
                  </a:solidFill>
                  <a:effectLst/>
                  <a:latin typeface="Helvetica"/>
                  <a:ea typeface="Arial Unicode MS"/>
                  <a:cs typeface="Times New Roman"/>
                </a:rPr>
                <a:t> of </a:t>
              </a:r>
              <a:endParaRPr lang="en-US" sz="1200" dirty="0">
                <a:solidFill>
                  <a:srgbClr val="000000"/>
                </a:solidFill>
                <a:effectLst/>
                <a:latin typeface="Helvetica"/>
                <a:ea typeface="Arial Unicode MS"/>
                <a:cs typeface="Times New Roman"/>
              </a:endParaRPr>
            </a:p>
            <a:p>
              <a:pPr marL="0" marR="0" algn="ctr">
                <a:spcBef>
                  <a:spcPts val="0"/>
                </a:spcBef>
                <a:spcAft>
                  <a:spcPts val="0"/>
                </a:spcAft>
              </a:pPr>
              <a:r>
                <a:rPr lang="en-US" sz="1400" b="1" dirty="0">
                  <a:solidFill>
                    <a:srgbClr val="000000"/>
                  </a:solidFill>
                  <a:effectLst/>
                  <a:latin typeface="Helvetica"/>
                  <a:ea typeface="Arial Unicode MS"/>
                  <a:cs typeface="Times New Roman"/>
                </a:rPr>
                <a:t>Commonality</a:t>
              </a:r>
              <a:endParaRPr lang="en-US" sz="1200" dirty="0">
                <a:solidFill>
                  <a:srgbClr val="000000"/>
                </a:solidFill>
                <a:effectLst/>
                <a:latin typeface="Helvetica"/>
                <a:ea typeface="Arial Unicode MS"/>
                <a:cs typeface="Times New Roman"/>
              </a:endParaRPr>
            </a:p>
          </p:txBody>
        </p:sp>
        <p:sp>
          <p:nvSpPr>
            <p:cNvPr id="19" name="Down Arrow 18"/>
            <p:cNvSpPr/>
            <p:nvPr/>
          </p:nvSpPr>
          <p:spPr>
            <a:xfrm rot="10800000">
              <a:off x="4516120" y="5842000"/>
              <a:ext cx="254000" cy="300355"/>
            </a:xfrm>
            <a:prstGeom prst="down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1319889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960438"/>
            <a:ext cx="8709660" cy="1096962"/>
          </a:xfrm>
        </p:spPr>
        <p:txBody>
          <a:bodyPr/>
          <a:lstStyle/>
          <a:p>
            <a:r>
              <a:rPr lang="en-US" sz="3600" b="1" dirty="0">
                <a:latin typeface="Tahoma" panose="020B0604030504040204" pitchFamily="34" charset="0"/>
                <a:ea typeface="Tahoma" panose="020B0604030504040204" pitchFamily="34" charset="0"/>
                <a:cs typeface="Tahoma" panose="020B0604030504040204" pitchFamily="34" charset="0"/>
              </a:rPr>
              <a:t>Principal Effectiveness </a:t>
            </a:r>
            <a:br>
              <a:rPr lang="en-US" sz="3600" b="1" dirty="0">
                <a:latin typeface="Tahoma" panose="020B0604030504040204" pitchFamily="34" charset="0"/>
                <a:ea typeface="Tahoma" panose="020B0604030504040204" pitchFamily="34" charset="0"/>
                <a:cs typeface="Tahoma" panose="020B0604030504040204" pitchFamily="34" charset="0"/>
              </a:rPr>
            </a:br>
            <a:r>
              <a:rPr lang="en-US" sz="2200" i="1" dirty="0"/>
              <a:t>Why Important and Why Now</a:t>
            </a:r>
            <a:r>
              <a:rPr lang="en-US" sz="2200" i="1" dirty="0" smtClean="0"/>
              <a:t>? (continued)</a:t>
            </a:r>
            <a:endParaRPr lang="en-US" sz="2200" i="1" dirty="0"/>
          </a:p>
        </p:txBody>
      </p:sp>
      <p:sp>
        <p:nvSpPr>
          <p:cNvPr id="3" name="Content Placeholder 2"/>
          <p:cNvSpPr>
            <a:spLocks noGrp="1"/>
          </p:cNvSpPr>
          <p:nvPr>
            <p:ph idx="1"/>
          </p:nvPr>
        </p:nvSpPr>
        <p:spPr>
          <a:xfrm>
            <a:off x="457199" y="2242185"/>
            <a:ext cx="8334375" cy="3602355"/>
          </a:xfrm>
        </p:spPr>
        <p:txBody>
          <a:bodyPr/>
          <a:lstStyle/>
          <a:p>
            <a:r>
              <a:rPr lang="en-US" sz="2400" dirty="0"/>
              <a:t>Focusing on leadership and teaching frameworks concurrently enables schools more opportunities to enhance student achievement </a:t>
            </a:r>
            <a:r>
              <a:rPr lang="en-US" sz="2400" dirty="0" smtClean="0"/>
              <a:t>and promote collaboration</a:t>
            </a:r>
            <a:r>
              <a:rPr lang="en-US" sz="2400" dirty="0"/>
              <a:t>. </a:t>
            </a:r>
            <a:r>
              <a:rPr lang="en-US" sz="2400" dirty="0" smtClean="0"/>
              <a:t/>
            </a:r>
            <a:br>
              <a:rPr lang="en-US" sz="2400" dirty="0" smtClean="0"/>
            </a:br>
            <a:endParaRPr lang="en-US" sz="2400" dirty="0" smtClean="0"/>
          </a:p>
          <a:p>
            <a:r>
              <a:rPr lang="en-US" sz="2400" dirty="0" smtClean="0"/>
              <a:t>As </a:t>
            </a:r>
            <a:r>
              <a:rPr lang="en-US" sz="2400" dirty="0"/>
              <a:t>the Commonwealth </a:t>
            </a:r>
            <a:r>
              <a:rPr lang="en-US" sz="2400" dirty="0" smtClean="0"/>
              <a:t>continues its work </a:t>
            </a:r>
            <a:r>
              <a:rPr lang="en-US" sz="2400" dirty="0"/>
              <a:t>with the establishment of universal </a:t>
            </a:r>
            <a:r>
              <a:rPr lang="en-US" sz="2400" dirty="0" smtClean="0"/>
              <a:t>effectiveness</a:t>
            </a:r>
            <a:r>
              <a:rPr lang="en-US" sz="2400" dirty="0" smtClean="0">
                <a:solidFill>
                  <a:srgbClr val="FF0000"/>
                </a:solidFill>
              </a:rPr>
              <a:t> </a:t>
            </a:r>
            <a:r>
              <a:rPr lang="en-US" sz="2400" dirty="0" smtClean="0"/>
              <a:t>frameworks, </a:t>
            </a:r>
            <a:r>
              <a:rPr lang="en-US" sz="2400" dirty="0"/>
              <a:t>it is essential that building and system leaders have initial and on-going training to guarantee sustainability and reliability</a:t>
            </a:r>
            <a:r>
              <a:rPr lang="en-US" sz="2400" dirty="0" smtClean="0"/>
              <a:t>.</a:t>
            </a:r>
            <a:br>
              <a:rPr lang="en-US" sz="2400" dirty="0" smtClean="0"/>
            </a:b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a:t>
            </a:fld>
            <a:endParaRPr lang="en-US" dirty="0"/>
          </a:p>
        </p:txBody>
      </p:sp>
    </p:spTree>
    <p:extLst>
      <p:ext uri="{BB962C8B-B14F-4D97-AF65-F5344CB8AC3E}">
        <p14:creationId xmlns:p14="http://schemas.microsoft.com/office/powerpoint/2010/main" val="31021765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Commonality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8042353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16266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do we have in common?</a:t>
            </a:r>
            <a:endParaRPr lang="en-US" dirty="0"/>
          </a:p>
        </p:txBody>
      </p:sp>
      <p:sp>
        <p:nvSpPr>
          <p:cNvPr id="4" name="Text Placeholder 3"/>
          <p:cNvSpPr>
            <a:spLocks noGrp="1"/>
          </p:cNvSpPr>
          <p:nvPr>
            <p:ph type="body" idx="1"/>
          </p:nvPr>
        </p:nvSpPr>
        <p:spPr/>
        <p:txBody>
          <a:bodyPr/>
          <a:lstStyle/>
          <a:p>
            <a:r>
              <a:rPr lang="en-US" dirty="0" smtClean="0"/>
              <a:t>Teachers</a:t>
            </a:r>
            <a:endParaRPr lang="en-US" dirty="0"/>
          </a:p>
        </p:txBody>
      </p:sp>
      <p:sp>
        <p:nvSpPr>
          <p:cNvPr id="5" name="Content Placeholder 4"/>
          <p:cNvSpPr>
            <a:spLocks noGrp="1"/>
          </p:cNvSpPr>
          <p:nvPr>
            <p:ph sz="half" idx="2"/>
          </p:nvPr>
        </p:nvSpPr>
        <p:spPr/>
        <p:txBody>
          <a:bodyPr/>
          <a:lstStyle/>
          <a:p>
            <a:r>
              <a:rPr lang="en-US" dirty="0" smtClean="0"/>
              <a:t>Successful students</a:t>
            </a:r>
          </a:p>
          <a:p>
            <a:r>
              <a:rPr lang="en-US" dirty="0" smtClean="0"/>
              <a:t>Safe schools and communities</a:t>
            </a:r>
          </a:p>
          <a:p>
            <a:r>
              <a:rPr lang="en-US" dirty="0" smtClean="0"/>
              <a:t>A strong global economy</a:t>
            </a:r>
          </a:p>
          <a:p>
            <a:r>
              <a:rPr lang="en-US" dirty="0" smtClean="0"/>
              <a:t>An encouraging workplace</a:t>
            </a:r>
          </a:p>
          <a:p>
            <a:r>
              <a:rPr lang="en-US" dirty="0" smtClean="0"/>
              <a:t>A love of teaching and learning</a:t>
            </a:r>
          </a:p>
          <a:p>
            <a:r>
              <a:rPr lang="en-US" dirty="0" smtClean="0"/>
              <a:t>The camaraderie of our peers</a:t>
            </a:r>
          </a:p>
          <a:p>
            <a:r>
              <a:rPr lang="en-US" dirty="0" smtClean="0"/>
              <a:t>Appropriate support</a:t>
            </a:r>
          </a:p>
        </p:txBody>
      </p:sp>
      <p:sp>
        <p:nvSpPr>
          <p:cNvPr id="6" name="Text Placeholder 5"/>
          <p:cNvSpPr>
            <a:spLocks noGrp="1"/>
          </p:cNvSpPr>
          <p:nvPr>
            <p:ph type="body" sz="quarter" idx="3"/>
          </p:nvPr>
        </p:nvSpPr>
        <p:spPr/>
        <p:txBody>
          <a:bodyPr/>
          <a:lstStyle/>
          <a:p>
            <a:r>
              <a:rPr lang="en-US" dirty="0" smtClean="0"/>
              <a:t>Administrators</a:t>
            </a:r>
            <a:endParaRPr lang="en-US" dirty="0"/>
          </a:p>
        </p:txBody>
      </p:sp>
      <p:sp>
        <p:nvSpPr>
          <p:cNvPr id="7" name="Content Placeholder 6"/>
          <p:cNvSpPr>
            <a:spLocks noGrp="1"/>
          </p:cNvSpPr>
          <p:nvPr>
            <p:ph sz="quarter" idx="4"/>
          </p:nvPr>
        </p:nvSpPr>
        <p:spPr/>
        <p:txBody>
          <a:bodyPr/>
          <a:lstStyle/>
          <a:p>
            <a:r>
              <a:rPr lang="en-US" dirty="0" smtClean="0"/>
              <a:t>Successful students</a:t>
            </a:r>
          </a:p>
          <a:p>
            <a:r>
              <a:rPr lang="en-US" dirty="0" smtClean="0"/>
              <a:t>Safe school and communities</a:t>
            </a:r>
          </a:p>
          <a:p>
            <a:r>
              <a:rPr lang="en-US" dirty="0" smtClean="0"/>
              <a:t>A strong global economy</a:t>
            </a:r>
          </a:p>
          <a:p>
            <a:r>
              <a:rPr lang="en-US" dirty="0" smtClean="0"/>
              <a:t>An encouraging workplace</a:t>
            </a:r>
          </a:p>
          <a:p>
            <a:r>
              <a:rPr lang="en-US" dirty="0" smtClean="0"/>
              <a:t>A love of teaching and learning</a:t>
            </a:r>
          </a:p>
          <a:p>
            <a:r>
              <a:rPr lang="en-US" dirty="0" smtClean="0"/>
              <a:t>The camaraderie of our peers</a:t>
            </a:r>
          </a:p>
          <a:p>
            <a:r>
              <a:rPr lang="en-US" dirty="0" smtClean="0"/>
              <a:t>Appropriate support</a:t>
            </a:r>
          </a:p>
          <a:p>
            <a:endParaRPr lang="en-US" dirty="0"/>
          </a:p>
        </p:txBody>
      </p:sp>
    </p:spTree>
    <p:extLst>
      <p:ext uri="{BB962C8B-B14F-4D97-AF65-F5344CB8AC3E}">
        <p14:creationId xmlns:p14="http://schemas.microsoft.com/office/powerpoint/2010/main" val="424159208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p:cTn id="21"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7" presetClass="emph" presetSubtype="0" fill="remove" grpId="0" nodeType="clickEffect">
                                  <p:stCondLst>
                                    <p:cond delay="0"/>
                                  </p:stCondLst>
                                  <p:childTnLst>
                                    <p:animClr clrSpc="rgb" dir="cw">
                                      <p:cBhvr override="childStyle">
                                        <p:cTn id="27" dur="250" autoRev="1" fill="remove"/>
                                        <p:tgtEl>
                                          <p:spTgt spid="5">
                                            <p:txEl>
                                              <p:pRg st="0" end="0"/>
                                            </p:txEl>
                                          </p:spTgt>
                                        </p:tgtEl>
                                        <p:attrNameLst>
                                          <p:attrName>style.color</p:attrName>
                                        </p:attrNameLst>
                                      </p:cBhvr>
                                      <p:to>
                                        <a:schemeClr val="bg1"/>
                                      </p:to>
                                    </p:animClr>
                                    <p:animClr clrSpc="rgb" dir="cw">
                                      <p:cBhvr>
                                        <p:cTn id="28" dur="250" autoRev="1" fill="remove"/>
                                        <p:tgtEl>
                                          <p:spTgt spid="5">
                                            <p:txEl>
                                              <p:pRg st="0" end="0"/>
                                            </p:txEl>
                                          </p:spTgt>
                                        </p:tgtEl>
                                        <p:attrNameLst>
                                          <p:attrName>fillcolor</p:attrName>
                                        </p:attrNameLst>
                                      </p:cBhvr>
                                      <p:to>
                                        <a:schemeClr val="bg1"/>
                                      </p:to>
                                    </p:animClr>
                                    <p:set>
                                      <p:cBhvr>
                                        <p:cTn id="29" dur="250" autoRev="1" fill="remove"/>
                                        <p:tgtEl>
                                          <p:spTgt spid="5">
                                            <p:txEl>
                                              <p:pRg st="0" end="0"/>
                                            </p:txEl>
                                          </p:spTgt>
                                        </p:tgtEl>
                                        <p:attrNameLst>
                                          <p:attrName>fill.type</p:attrName>
                                        </p:attrNameLst>
                                      </p:cBhvr>
                                      <p:to>
                                        <p:strVal val="solid"/>
                                      </p:to>
                                    </p:set>
                                    <p:set>
                                      <p:cBhvr>
                                        <p:cTn id="30" dur="250" autoRev="1" fill="remove"/>
                                        <p:tgtEl>
                                          <p:spTgt spid="5">
                                            <p:txEl>
                                              <p:pRg st="0" end="0"/>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27" presetClass="emph" presetSubtype="0" fill="remove" grpId="0" nodeType="clickEffect">
                                  <p:stCondLst>
                                    <p:cond delay="0"/>
                                  </p:stCondLst>
                                  <p:childTnLst>
                                    <p:animClr clrSpc="rgb" dir="cw">
                                      <p:cBhvr override="childStyle">
                                        <p:cTn id="34" dur="250" autoRev="1" fill="remove"/>
                                        <p:tgtEl>
                                          <p:spTgt spid="5">
                                            <p:txEl>
                                              <p:pRg st="1" end="1"/>
                                            </p:txEl>
                                          </p:spTgt>
                                        </p:tgtEl>
                                        <p:attrNameLst>
                                          <p:attrName>style.color</p:attrName>
                                        </p:attrNameLst>
                                      </p:cBhvr>
                                      <p:to>
                                        <a:schemeClr val="bg1"/>
                                      </p:to>
                                    </p:animClr>
                                    <p:animClr clrSpc="rgb" dir="cw">
                                      <p:cBhvr>
                                        <p:cTn id="35" dur="250" autoRev="1" fill="remove"/>
                                        <p:tgtEl>
                                          <p:spTgt spid="5">
                                            <p:txEl>
                                              <p:pRg st="1" end="1"/>
                                            </p:txEl>
                                          </p:spTgt>
                                        </p:tgtEl>
                                        <p:attrNameLst>
                                          <p:attrName>fillcolor</p:attrName>
                                        </p:attrNameLst>
                                      </p:cBhvr>
                                      <p:to>
                                        <a:schemeClr val="bg1"/>
                                      </p:to>
                                    </p:animClr>
                                    <p:set>
                                      <p:cBhvr>
                                        <p:cTn id="36" dur="250" autoRev="1" fill="remove"/>
                                        <p:tgtEl>
                                          <p:spTgt spid="5">
                                            <p:txEl>
                                              <p:pRg st="1" end="1"/>
                                            </p:txEl>
                                          </p:spTgt>
                                        </p:tgtEl>
                                        <p:attrNameLst>
                                          <p:attrName>fill.type</p:attrName>
                                        </p:attrNameLst>
                                      </p:cBhvr>
                                      <p:to>
                                        <p:strVal val="solid"/>
                                      </p:to>
                                    </p:set>
                                    <p:set>
                                      <p:cBhvr>
                                        <p:cTn id="37" dur="250" autoRev="1" fill="remove"/>
                                        <p:tgtEl>
                                          <p:spTgt spid="5">
                                            <p:txEl>
                                              <p:pRg st="1" end="1"/>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27" presetClass="emph" presetSubtype="0" fill="remove" grpId="0" nodeType="clickEffect">
                                  <p:stCondLst>
                                    <p:cond delay="0"/>
                                  </p:stCondLst>
                                  <p:childTnLst>
                                    <p:animClr clrSpc="rgb" dir="cw">
                                      <p:cBhvr override="childStyle">
                                        <p:cTn id="41" dur="250" autoRev="1" fill="remove"/>
                                        <p:tgtEl>
                                          <p:spTgt spid="5">
                                            <p:txEl>
                                              <p:pRg st="2" end="2"/>
                                            </p:txEl>
                                          </p:spTgt>
                                        </p:tgtEl>
                                        <p:attrNameLst>
                                          <p:attrName>style.color</p:attrName>
                                        </p:attrNameLst>
                                      </p:cBhvr>
                                      <p:to>
                                        <a:schemeClr val="bg1"/>
                                      </p:to>
                                    </p:animClr>
                                    <p:animClr clrSpc="rgb" dir="cw">
                                      <p:cBhvr>
                                        <p:cTn id="42" dur="250" autoRev="1" fill="remove"/>
                                        <p:tgtEl>
                                          <p:spTgt spid="5">
                                            <p:txEl>
                                              <p:pRg st="2" end="2"/>
                                            </p:txEl>
                                          </p:spTgt>
                                        </p:tgtEl>
                                        <p:attrNameLst>
                                          <p:attrName>fillcolor</p:attrName>
                                        </p:attrNameLst>
                                      </p:cBhvr>
                                      <p:to>
                                        <a:schemeClr val="bg1"/>
                                      </p:to>
                                    </p:animClr>
                                    <p:set>
                                      <p:cBhvr>
                                        <p:cTn id="43" dur="250" autoRev="1" fill="remove"/>
                                        <p:tgtEl>
                                          <p:spTgt spid="5">
                                            <p:txEl>
                                              <p:pRg st="2" end="2"/>
                                            </p:txEl>
                                          </p:spTgt>
                                        </p:tgtEl>
                                        <p:attrNameLst>
                                          <p:attrName>fill.type</p:attrName>
                                        </p:attrNameLst>
                                      </p:cBhvr>
                                      <p:to>
                                        <p:strVal val="solid"/>
                                      </p:to>
                                    </p:set>
                                    <p:set>
                                      <p:cBhvr>
                                        <p:cTn id="44" dur="250" autoRev="1" fill="remove"/>
                                        <p:tgtEl>
                                          <p:spTgt spid="5">
                                            <p:txEl>
                                              <p:pRg st="2" end="2"/>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27" presetClass="emph" presetSubtype="0" fill="remove" grpId="0" nodeType="clickEffect">
                                  <p:stCondLst>
                                    <p:cond delay="0"/>
                                  </p:stCondLst>
                                  <p:childTnLst>
                                    <p:animClr clrSpc="rgb" dir="cw">
                                      <p:cBhvr override="childStyle">
                                        <p:cTn id="48" dur="250" autoRev="1" fill="remove"/>
                                        <p:tgtEl>
                                          <p:spTgt spid="5">
                                            <p:txEl>
                                              <p:pRg st="3" end="3"/>
                                            </p:txEl>
                                          </p:spTgt>
                                        </p:tgtEl>
                                        <p:attrNameLst>
                                          <p:attrName>style.color</p:attrName>
                                        </p:attrNameLst>
                                      </p:cBhvr>
                                      <p:to>
                                        <a:schemeClr val="bg1"/>
                                      </p:to>
                                    </p:animClr>
                                    <p:animClr clrSpc="rgb" dir="cw">
                                      <p:cBhvr>
                                        <p:cTn id="49" dur="250" autoRev="1" fill="remove"/>
                                        <p:tgtEl>
                                          <p:spTgt spid="5">
                                            <p:txEl>
                                              <p:pRg st="3" end="3"/>
                                            </p:txEl>
                                          </p:spTgt>
                                        </p:tgtEl>
                                        <p:attrNameLst>
                                          <p:attrName>fillcolor</p:attrName>
                                        </p:attrNameLst>
                                      </p:cBhvr>
                                      <p:to>
                                        <a:schemeClr val="bg1"/>
                                      </p:to>
                                    </p:animClr>
                                    <p:set>
                                      <p:cBhvr>
                                        <p:cTn id="50" dur="250" autoRev="1" fill="remove"/>
                                        <p:tgtEl>
                                          <p:spTgt spid="5">
                                            <p:txEl>
                                              <p:pRg st="3" end="3"/>
                                            </p:txEl>
                                          </p:spTgt>
                                        </p:tgtEl>
                                        <p:attrNameLst>
                                          <p:attrName>fill.type</p:attrName>
                                        </p:attrNameLst>
                                      </p:cBhvr>
                                      <p:to>
                                        <p:strVal val="solid"/>
                                      </p:to>
                                    </p:set>
                                    <p:set>
                                      <p:cBhvr>
                                        <p:cTn id="51" dur="250" autoRev="1" fill="remove"/>
                                        <p:tgtEl>
                                          <p:spTgt spid="5">
                                            <p:txEl>
                                              <p:pRg st="3" end="3"/>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27" presetClass="emph" presetSubtype="0" fill="remove" grpId="0" nodeType="clickEffect">
                                  <p:stCondLst>
                                    <p:cond delay="0"/>
                                  </p:stCondLst>
                                  <p:childTnLst>
                                    <p:animClr clrSpc="rgb" dir="cw">
                                      <p:cBhvr override="childStyle">
                                        <p:cTn id="55" dur="250" autoRev="1" fill="remove"/>
                                        <p:tgtEl>
                                          <p:spTgt spid="5">
                                            <p:txEl>
                                              <p:pRg st="4" end="4"/>
                                            </p:txEl>
                                          </p:spTgt>
                                        </p:tgtEl>
                                        <p:attrNameLst>
                                          <p:attrName>style.color</p:attrName>
                                        </p:attrNameLst>
                                      </p:cBhvr>
                                      <p:to>
                                        <a:schemeClr val="bg1"/>
                                      </p:to>
                                    </p:animClr>
                                    <p:animClr clrSpc="rgb" dir="cw">
                                      <p:cBhvr>
                                        <p:cTn id="56" dur="250" autoRev="1" fill="remove"/>
                                        <p:tgtEl>
                                          <p:spTgt spid="5">
                                            <p:txEl>
                                              <p:pRg st="4" end="4"/>
                                            </p:txEl>
                                          </p:spTgt>
                                        </p:tgtEl>
                                        <p:attrNameLst>
                                          <p:attrName>fillcolor</p:attrName>
                                        </p:attrNameLst>
                                      </p:cBhvr>
                                      <p:to>
                                        <a:schemeClr val="bg1"/>
                                      </p:to>
                                    </p:animClr>
                                    <p:set>
                                      <p:cBhvr>
                                        <p:cTn id="57" dur="250" autoRev="1" fill="remove"/>
                                        <p:tgtEl>
                                          <p:spTgt spid="5">
                                            <p:txEl>
                                              <p:pRg st="4" end="4"/>
                                            </p:txEl>
                                          </p:spTgt>
                                        </p:tgtEl>
                                        <p:attrNameLst>
                                          <p:attrName>fill.type</p:attrName>
                                        </p:attrNameLst>
                                      </p:cBhvr>
                                      <p:to>
                                        <p:strVal val="solid"/>
                                      </p:to>
                                    </p:set>
                                    <p:set>
                                      <p:cBhvr>
                                        <p:cTn id="58" dur="250" autoRev="1" fill="remove"/>
                                        <p:tgtEl>
                                          <p:spTgt spid="5">
                                            <p:txEl>
                                              <p:pRg st="4" end="4"/>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27" presetClass="emph" presetSubtype="0" fill="remove" grpId="0" nodeType="clickEffect">
                                  <p:stCondLst>
                                    <p:cond delay="0"/>
                                  </p:stCondLst>
                                  <p:childTnLst>
                                    <p:animClr clrSpc="rgb" dir="cw">
                                      <p:cBhvr override="childStyle">
                                        <p:cTn id="62" dur="250" autoRev="1" fill="remove"/>
                                        <p:tgtEl>
                                          <p:spTgt spid="5">
                                            <p:txEl>
                                              <p:pRg st="5" end="5"/>
                                            </p:txEl>
                                          </p:spTgt>
                                        </p:tgtEl>
                                        <p:attrNameLst>
                                          <p:attrName>style.color</p:attrName>
                                        </p:attrNameLst>
                                      </p:cBhvr>
                                      <p:to>
                                        <a:schemeClr val="bg1"/>
                                      </p:to>
                                    </p:animClr>
                                    <p:animClr clrSpc="rgb" dir="cw">
                                      <p:cBhvr>
                                        <p:cTn id="63" dur="250" autoRev="1" fill="remove"/>
                                        <p:tgtEl>
                                          <p:spTgt spid="5">
                                            <p:txEl>
                                              <p:pRg st="5" end="5"/>
                                            </p:txEl>
                                          </p:spTgt>
                                        </p:tgtEl>
                                        <p:attrNameLst>
                                          <p:attrName>fillcolor</p:attrName>
                                        </p:attrNameLst>
                                      </p:cBhvr>
                                      <p:to>
                                        <a:schemeClr val="bg1"/>
                                      </p:to>
                                    </p:animClr>
                                    <p:set>
                                      <p:cBhvr>
                                        <p:cTn id="64" dur="250" autoRev="1" fill="remove"/>
                                        <p:tgtEl>
                                          <p:spTgt spid="5">
                                            <p:txEl>
                                              <p:pRg st="5" end="5"/>
                                            </p:txEl>
                                          </p:spTgt>
                                        </p:tgtEl>
                                        <p:attrNameLst>
                                          <p:attrName>fill.type</p:attrName>
                                        </p:attrNameLst>
                                      </p:cBhvr>
                                      <p:to>
                                        <p:strVal val="solid"/>
                                      </p:to>
                                    </p:set>
                                    <p:set>
                                      <p:cBhvr>
                                        <p:cTn id="65" dur="250" autoRev="1" fill="remove"/>
                                        <p:tgtEl>
                                          <p:spTgt spid="5">
                                            <p:txEl>
                                              <p:pRg st="5" end="5"/>
                                            </p:txEl>
                                          </p:spTgt>
                                        </p:tgtEl>
                                        <p:attrNameLst>
                                          <p:attrName>fill.on</p:attrName>
                                        </p:attrNameLst>
                                      </p:cBhvr>
                                      <p:to>
                                        <p:strVal val="true"/>
                                      </p:to>
                                    </p:set>
                                  </p:childTnLst>
                                </p:cTn>
                              </p:par>
                            </p:childTnLst>
                          </p:cTn>
                        </p:par>
                      </p:childTnLst>
                    </p:cTn>
                  </p:par>
                  <p:par>
                    <p:cTn id="66" fill="hold">
                      <p:stCondLst>
                        <p:cond delay="indefinite"/>
                      </p:stCondLst>
                      <p:childTnLst>
                        <p:par>
                          <p:cTn id="67" fill="hold">
                            <p:stCondLst>
                              <p:cond delay="0"/>
                            </p:stCondLst>
                            <p:childTnLst>
                              <p:par>
                                <p:cTn id="68" presetID="27" presetClass="emph" presetSubtype="0" fill="remove" grpId="0" nodeType="clickEffect">
                                  <p:stCondLst>
                                    <p:cond delay="0"/>
                                  </p:stCondLst>
                                  <p:childTnLst>
                                    <p:animClr clrSpc="rgb" dir="cw">
                                      <p:cBhvr override="childStyle">
                                        <p:cTn id="69" dur="250" autoRev="1" fill="remove"/>
                                        <p:tgtEl>
                                          <p:spTgt spid="5">
                                            <p:txEl>
                                              <p:pRg st="6" end="6"/>
                                            </p:txEl>
                                          </p:spTgt>
                                        </p:tgtEl>
                                        <p:attrNameLst>
                                          <p:attrName>style.color</p:attrName>
                                        </p:attrNameLst>
                                      </p:cBhvr>
                                      <p:to>
                                        <a:schemeClr val="bg1"/>
                                      </p:to>
                                    </p:animClr>
                                    <p:animClr clrSpc="rgb" dir="cw">
                                      <p:cBhvr>
                                        <p:cTn id="70" dur="250" autoRev="1" fill="remove"/>
                                        <p:tgtEl>
                                          <p:spTgt spid="5">
                                            <p:txEl>
                                              <p:pRg st="6" end="6"/>
                                            </p:txEl>
                                          </p:spTgt>
                                        </p:tgtEl>
                                        <p:attrNameLst>
                                          <p:attrName>fillcolor</p:attrName>
                                        </p:attrNameLst>
                                      </p:cBhvr>
                                      <p:to>
                                        <a:schemeClr val="bg1"/>
                                      </p:to>
                                    </p:animClr>
                                    <p:set>
                                      <p:cBhvr>
                                        <p:cTn id="71" dur="250" autoRev="1" fill="remove"/>
                                        <p:tgtEl>
                                          <p:spTgt spid="5">
                                            <p:txEl>
                                              <p:pRg st="6" end="6"/>
                                            </p:txEl>
                                          </p:spTgt>
                                        </p:tgtEl>
                                        <p:attrNameLst>
                                          <p:attrName>fill.type</p:attrName>
                                        </p:attrNameLst>
                                      </p:cBhvr>
                                      <p:to>
                                        <p:strVal val="solid"/>
                                      </p:to>
                                    </p:set>
                                    <p:set>
                                      <p:cBhvr>
                                        <p:cTn id="72" dur="250" autoRev="1" fill="remove"/>
                                        <p:tgtEl>
                                          <p:spTgt spid="5">
                                            <p:txEl>
                                              <p:pRg st="6" end="6"/>
                                            </p:txEl>
                                          </p:spTgt>
                                        </p:tgtEl>
                                        <p:attrNameLst>
                                          <p:attrName>fill.on</p:attrName>
                                        </p:attrNameLst>
                                      </p:cBhvr>
                                      <p:to>
                                        <p:strVal val="true"/>
                                      </p:to>
                                    </p:set>
                                  </p:childTnLst>
                                </p:cTn>
                              </p:par>
                            </p:childTnLst>
                          </p:cTn>
                        </p:par>
                      </p:childTnLst>
                    </p:cTn>
                  </p:par>
                  <p:par>
                    <p:cTn id="73" fill="hold">
                      <p:stCondLst>
                        <p:cond delay="indefinite"/>
                      </p:stCondLst>
                      <p:childTnLst>
                        <p:par>
                          <p:cTn id="74" fill="hold">
                            <p:stCondLst>
                              <p:cond delay="0"/>
                            </p:stCondLst>
                            <p:childTnLst>
                              <p:par>
                                <p:cTn id="75" presetID="27" presetClass="emph" presetSubtype="0" fill="remove" grpId="0" nodeType="clickEffect">
                                  <p:stCondLst>
                                    <p:cond delay="0"/>
                                  </p:stCondLst>
                                  <p:childTnLst>
                                    <p:animClr clrSpc="rgb" dir="cw">
                                      <p:cBhvr override="childStyle">
                                        <p:cTn id="76" dur="250" autoRev="1" fill="remove"/>
                                        <p:tgtEl>
                                          <p:spTgt spid="7">
                                            <p:txEl>
                                              <p:pRg st="0" end="0"/>
                                            </p:txEl>
                                          </p:spTgt>
                                        </p:tgtEl>
                                        <p:attrNameLst>
                                          <p:attrName>style.color</p:attrName>
                                        </p:attrNameLst>
                                      </p:cBhvr>
                                      <p:to>
                                        <a:schemeClr val="bg1"/>
                                      </p:to>
                                    </p:animClr>
                                    <p:animClr clrSpc="rgb" dir="cw">
                                      <p:cBhvr>
                                        <p:cTn id="77" dur="250" autoRev="1" fill="remove"/>
                                        <p:tgtEl>
                                          <p:spTgt spid="7">
                                            <p:txEl>
                                              <p:pRg st="0" end="0"/>
                                            </p:txEl>
                                          </p:spTgt>
                                        </p:tgtEl>
                                        <p:attrNameLst>
                                          <p:attrName>fillcolor</p:attrName>
                                        </p:attrNameLst>
                                      </p:cBhvr>
                                      <p:to>
                                        <a:schemeClr val="bg1"/>
                                      </p:to>
                                    </p:animClr>
                                    <p:set>
                                      <p:cBhvr>
                                        <p:cTn id="78" dur="250" autoRev="1" fill="remove"/>
                                        <p:tgtEl>
                                          <p:spTgt spid="7">
                                            <p:txEl>
                                              <p:pRg st="0" end="0"/>
                                            </p:txEl>
                                          </p:spTgt>
                                        </p:tgtEl>
                                        <p:attrNameLst>
                                          <p:attrName>fill.type</p:attrName>
                                        </p:attrNameLst>
                                      </p:cBhvr>
                                      <p:to>
                                        <p:strVal val="solid"/>
                                      </p:to>
                                    </p:set>
                                    <p:set>
                                      <p:cBhvr>
                                        <p:cTn id="79" dur="250" autoRev="1" fill="remove"/>
                                        <p:tgtEl>
                                          <p:spTgt spid="7">
                                            <p:txEl>
                                              <p:pRg st="0" end="0"/>
                                            </p:txEl>
                                          </p:spTgt>
                                        </p:tgtEl>
                                        <p:attrNameLst>
                                          <p:attrName>fill.on</p:attrName>
                                        </p:attrNameLst>
                                      </p:cBhvr>
                                      <p:to>
                                        <p:strVal val="true"/>
                                      </p:to>
                                    </p:set>
                                  </p:childTnLst>
                                </p:cTn>
                              </p:par>
                            </p:childTnLst>
                          </p:cTn>
                        </p:par>
                      </p:childTnLst>
                    </p:cTn>
                  </p:par>
                  <p:par>
                    <p:cTn id="80" fill="hold">
                      <p:stCondLst>
                        <p:cond delay="indefinite"/>
                      </p:stCondLst>
                      <p:childTnLst>
                        <p:par>
                          <p:cTn id="81" fill="hold">
                            <p:stCondLst>
                              <p:cond delay="0"/>
                            </p:stCondLst>
                            <p:childTnLst>
                              <p:par>
                                <p:cTn id="82" presetID="27" presetClass="emph" presetSubtype="0" fill="remove" grpId="0" nodeType="clickEffect">
                                  <p:stCondLst>
                                    <p:cond delay="0"/>
                                  </p:stCondLst>
                                  <p:childTnLst>
                                    <p:animClr clrSpc="rgb" dir="cw">
                                      <p:cBhvr override="childStyle">
                                        <p:cTn id="83" dur="250" autoRev="1" fill="remove"/>
                                        <p:tgtEl>
                                          <p:spTgt spid="7">
                                            <p:txEl>
                                              <p:pRg st="1" end="1"/>
                                            </p:txEl>
                                          </p:spTgt>
                                        </p:tgtEl>
                                        <p:attrNameLst>
                                          <p:attrName>style.color</p:attrName>
                                        </p:attrNameLst>
                                      </p:cBhvr>
                                      <p:to>
                                        <a:schemeClr val="bg1"/>
                                      </p:to>
                                    </p:animClr>
                                    <p:animClr clrSpc="rgb" dir="cw">
                                      <p:cBhvr>
                                        <p:cTn id="84" dur="250" autoRev="1" fill="remove"/>
                                        <p:tgtEl>
                                          <p:spTgt spid="7">
                                            <p:txEl>
                                              <p:pRg st="1" end="1"/>
                                            </p:txEl>
                                          </p:spTgt>
                                        </p:tgtEl>
                                        <p:attrNameLst>
                                          <p:attrName>fillcolor</p:attrName>
                                        </p:attrNameLst>
                                      </p:cBhvr>
                                      <p:to>
                                        <a:schemeClr val="bg1"/>
                                      </p:to>
                                    </p:animClr>
                                    <p:set>
                                      <p:cBhvr>
                                        <p:cTn id="85" dur="250" autoRev="1" fill="remove"/>
                                        <p:tgtEl>
                                          <p:spTgt spid="7">
                                            <p:txEl>
                                              <p:pRg st="1" end="1"/>
                                            </p:txEl>
                                          </p:spTgt>
                                        </p:tgtEl>
                                        <p:attrNameLst>
                                          <p:attrName>fill.type</p:attrName>
                                        </p:attrNameLst>
                                      </p:cBhvr>
                                      <p:to>
                                        <p:strVal val="solid"/>
                                      </p:to>
                                    </p:set>
                                    <p:set>
                                      <p:cBhvr>
                                        <p:cTn id="86" dur="250" autoRev="1" fill="remove"/>
                                        <p:tgtEl>
                                          <p:spTgt spid="7">
                                            <p:txEl>
                                              <p:pRg st="1" end="1"/>
                                            </p:txEl>
                                          </p:spTgt>
                                        </p:tgtEl>
                                        <p:attrNameLst>
                                          <p:attrName>fill.on</p:attrName>
                                        </p:attrNameLst>
                                      </p:cBhvr>
                                      <p:to>
                                        <p:strVal val="true"/>
                                      </p:to>
                                    </p:set>
                                  </p:childTnLst>
                                </p:cTn>
                              </p:par>
                            </p:childTnLst>
                          </p:cTn>
                        </p:par>
                      </p:childTnLst>
                    </p:cTn>
                  </p:par>
                  <p:par>
                    <p:cTn id="87" fill="hold">
                      <p:stCondLst>
                        <p:cond delay="indefinite"/>
                      </p:stCondLst>
                      <p:childTnLst>
                        <p:par>
                          <p:cTn id="88" fill="hold">
                            <p:stCondLst>
                              <p:cond delay="0"/>
                            </p:stCondLst>
                            <p:childTnLst>
                              <p:par>
                                <p:cTn id="89" presetID="27" presetClass="emph" presetSubtype="0" fill="remove" grpId="0" nodeType="clickEffect">
                                  <p:stCondLst>
                                    <p:cond delay="0"/>
                                  </p:stCondLst>
                                  <p:childTnLst>
                                    <p:animClr clrSpc="rgb" dir="cw">
                                      <p:cBhvr override="childStyle">
                                        <p:cTn id="90" dur="250" autoRev="1" fill="remove"/>
                                        <p:tgtEl>
                                          <p:spTgt spid="7">
                                            <p:txEl>
                                              <p:pRg st="2" end="2"/>
                                            </p:txEl>
                                          </p:spTgt>
                                        </p:tgtEl>
                                        <p:attrNameLst>
                                          <p:attrName>style.color</p:attrName>
                                        </p:attrNameLst>
                                      </p:cBhvr>
                                      <p:to>
                                        <a:schemeClr val="bg1"/>
                                      </p:to>
                                    </p:animClr>
                                    <p:animClr clrSpc="rgb" dir="cw">
                                      <p:cBhvr>
                                        <p:cTn id="91" dur="250" autoRev="1" fill="remove"/>
                                        <p:tgtEl>
                                          <p:spTgt spid="7">
                                            <p:txEl>
                                              <p:pRg st="2" end="2"/>
                                            </p:txEl>
                                          </p:spTgt>
                                        </p:tgtEl>
                                        <p:attrNameLst>
                                          <p:attrName>fillcolor</p:attrName>
                                        </p:attrNameLst>
                                      </p:cBhvr>
                                      <p:to>
                                        <a:schemeClr val="bg1"/>
                                      </p:to>
                                    </p:animClr>
                                    <p:set>
                                      <p:cBhvr>
                                        <p:cTn id="92" dur="250" autoRev="1" fill="remove"/>
                                        <p:tgtEl>
                                          <p:spTgt spid="7">
                                            <p:txEl>
                                              <p:pRg st="2" end="2"/>
                                            </p:txEl>
                                          </p:spTgt>
                                        </p:tgtEl>
                                        <p:attrNameLst>
                                          <p:attrName>fill.type</p:attrName>
                                        </p:attrNameLst>
                                      </p:cBhvr>
                                      <p:to>
                                        <p:strVal val="solid"/>
                                      </p:to>
                                    </p:set>
                                    <p:set>
                                      <p:cBhvr>
                                        <p:cTn id="93" dur="250" autoRev="1" fill="remove"/>
                                        <p:tgtEl>
                                          <p:spTgt spid="7">
                                            <p:txEl>
                                              <p:pRg st="2" end="2"/>
                                            </p:txEl>
                                          </p:spTgt>
                                        </p:tgtEl>
                                        <p:attrNameLst>
                                          <p:attrName>fill.on</p:attrName>
                                        </p:attrNameLst>
                                      </p:cBhvr>
                                      <p:to>
                                        <p:strVal val="true"/>
                                      </p:to>
                                    </p:set>
                                  </p:childTnLst>
                                </p:cTn>
                              </p:par>
                            </p:childTnLst>
                          </p:cTn>
                        </p:par>
                      </p:childTnLst>
                    </p:cTn>
                  </p:par>
                  <p:par>
                    <p:cTn id="94" fill="hold">
                      <p:stCondLst>
                        <p:cond delay="indefinite"/>
                      </p:stCondLst>
                      <p:childTnLst>
                        <p:par>
                          <p:cTn id="95" fill="hold">
                            <p:stCondLst>
                              <p:cond delay="0"/>
                            </p:stCondLst>
                            <p:childTnLst>
                              <p:par>
                                <p:cTn id="96" presetID="27" presetClass="emph" presetSubtype="0" fill="remove" grpId="0" nodeType="clickEffect">
                                  <p:stCondLst>
                                    <p:cond delay="0"/>
                                  </p:stCondLst>
                                  <p:childTnLst>
                                    <p:animClr clrSpc="rgb" dir="cw">
                                      <p:cBhvr override="childStyle">
                                        <p:cTn id="97" dur="250" autoRev="1" fill="remove"/>
                                        <p:tgtEl>
                                          <p:spTgt spid="7">
                                            <p:txEl>
                                              <p:pRg st="3" end="3"/>
                                            </p:txEl>
                                          </p:spTgt>
                                        </p:tgtEl>
                                        <p:attrNameLst>
                                          <p:attrName>style.color</p:attrName>
                                        </p:attrNameLst>
                                      </p:cBhvr>
                                      <p:to>
                                        <a:schemeClr val="bg1"/>
                                      </p:to>
                                    </p:animClr>
                                    <p:animClr clrSpc="rgb" dir="cw">
                                      <p:cBhvr>
                                        <p:cTn id="98" dur="250" autoRev="1" fill="remove"/>
                                        <p:tgtEl>
                                          <p:spTgt spid="7">
                                            <p:txEl>
                                              <p:pRg st="3" end="3"/>
                                            </p:txEl>
                                          </p:spTgt>
                                        </p:tgtEl>
                                        <p:attrNameLst>
                                          <p:attrName>fillcolor</p:attrName>
                                        </p:attrNameLst>
                                      </p:cBhvr>
                                      <p:to>
                                        <a:schemeClr val="bg1"/>
                                      </p:to>
                                    </p:animClr>
                                    <p:set>
                                      <p:cBhvr>
                                        <p:cTn id="99" dur="250" autoRev="1" fill="remove"/>
                                        <p:tgtEl>
                                          <p:spTgt spid="7">
                                            <p:txEl>
                                              <p:pRg st="3" end="3"/>
                                            </p:txEl>
                                          </p:spTgt>
                                        </p:tgtEl>
                                        <p:attrNameLst>
                                          <p:attrName>fill.type</p:attrName>
                                        </p:attrNameLst>
                                      </p:cBhvr>
                                      <p:to>
                                        <p:strVal val="solid"/>
                                      </p:to>
                                    </p:set>
                                    <p:set>
                                      <p:cBhvr>
                                        <p:cTn id="100" dur="250" autoRev="1" fill="remove"/>
                                        <p:tgtEl>
                                          <p:spTgt spid="7">
                                            <p:txEl>
                                              <p:pRg st="3" end="3"/>
                                            </p:txEl>
                                          </p:spTgt>
                                        </p:tgtEl>
                                        <p:attrNameLst>
                                          <p:attrName>fill.on</p:attrName>
                                        </p:attrNameLst>
                                      </p:cBhvr>
                                      <p:to>
                                        <p:strVal val="true"/>
                                      </p:to>
                                    </p:set>
                                  </p:childTnLst>
                                </p:cTn>
                              </p:par>
                            </p:childTnLst>
                          </p:cTn>
                        </p:par>
                      </p:childTnLst>
                    </p:cTn>
                  </p:par>
                  <p:par>
                    <p:cTn id="101" fill="hold">
                      <p:stCondLst>
                        <p:cond delay="indefinite"/>
                      </p:stCondLst>
                      <p:childTnLst>
                        <p:par>
                          <p:cTn id="102" fill="hold">
                            <p:stCondLst>
                              <p:cond delay="0"/>
                            </p:stCondLst>
                            <p:childTnLst>
                              <p:par>
                                <p:cTn id="103" presetID="27" presetClass="emph" presetSubtype="0" fill="remove" grpId="0" nodeType="clickEffect">
                                  <p:stCondLst>
                                    <p:cond delay="0"/>
                                  </p:stCondLst>
                                  <p:childTnLst>
                                    <p:animClr clrSpc="rgb" dir="cw">
                                      <p:cBhvr override="childStyle">
                                        <p:cTn id="104" dur="250" autoRev="1" fill="remove"/>
                                        <p:tgtEl>
                                          <p:spTgt spid="7">
                                            <p:txEl>
                                              <p:pRg st="4" end="4"/>
                                            </p:txEl>
                                          </p:spTgt>
                                        </p:tgtEl>
                                        <p:attrNameLst>
                                          <p:attrName>style.color</p:attrName>
                                        </p:attrNameLst>
                                      </p:cBhvr>
                                      <p:to>
                                        <a:schemeClr val="bg1"/>
                                      </p:to>
                                    </p:animClr>
                                    <p:animClr clrSpc="rgb" dir="cw">
                                      <p:cBhvr>
                                        <p:cTn id="105" dur="250" autoRev="1" fill="remove"/>
                                        <p:tgtEl>
                                          <p:spTgt spid="7">
                                            <p:txEl>
                                              <p:pRg st="4" end="4"/>
                                            </p:txEl>
                                          </p:spTgt>
                                        </p:tgtEl>
                                        <p:attrNameLst>
                                          <p:attrName>fillcolor</p:attrName>
                                        </p:attrNameLst>
                                      </p:cBhvr>
                                      <p:to>
                                        <a:schemeClr val="bg1"/>
                                      </p:to>
                                    </p:animClr>
                                    <p:set>
                                      <p:cBhvr>
                                        <p:cTn id="106" dur="250" autoRev="1" fill="remove"/>
                                        <p:tgtEl>
                                          <p:spTgt spid="7">
                                            <p:txEl>
                                              <p:pRg st="4" end="4"/>
                                            </p:txEl>
                                          </p:spTgt>
                                        </p:tgtEl>
                                        <p:attrNameLst>
                                          <p:attrName>fill.type</p:attrName>
                                        </p:attrNameLst>
                                      </p:cBhvr>
                                      <p:to>
                                        <p:strVal val="solid"/>
                                      </p:to>
                                    </p:set>
                                    <p:set>
                                      <p:cBhvr>
                                        <p:cTn id="107" dur="250" autoRev="1" fill="remove"/>
                                        <p:tgtEl>
                                          <p:spTgt spid="7">
                                            <p:txEl>
                                              <p:pRg st="4" end="4"/>
                                            </p:txEl>
                                          </p:spTgt>
                                        </p:tgtEl>
                                        <p:attrNameLst>
                                          <p:attrName>fill.on</p:attrName>
                                        </p:attrNameLst>
                                      </p:cBhvr>
                                      <p:to>
                                        <p:strVal val="true"/>
                                      </p:to>
                                    </p:set>
                                  </p:childTnLst>
                                </p:cTn>
                              </p:par>
                            </p:childTnLst>
                          </p:cTn>
                        </p:par>
                      </p:childTnLst>
                    </p:cTn>
                  </p:par>
                  <p:par>
                    <p:cTn id="108" fill="hold">
                      <p:stCondLst>
                        <p:cond delay="indefinite"/>
                      </p:stCondLst>
                      <p:childTnLst>
                        <p:par>
                          <p:cTn id="109" fill="hold">
                            <p:stCondLst>
                              <p:cond delay="0"/>
                            </p:stCondLst>
                            <p:childTnLst>
                              <p:par>
                                <p:cTn id="110" presetID="27" presetClass="emph" presetSubtype="0" fill="remove" grpId="0" nodeType="clickEffect">
                                  <p:stCondLst>
                                    <p:cond delay="0"/>
                                  </p:stCondLst>
                                  <p:childTnLst>
                                    <p:animClr clrSpc="rgb" dir="cw">
                                      <p:cBhvr override="childStyle">
                                        <p:cTn id="111" dur="250" autoRev="1" fill="remove"/>
                                        <p:tgtEl>
                                          <p:spTgt spid="7">
                                            <p:txEl>
                                              <p:pRg st="5" end="5"/>
                                            </p:txEl>
                                          </p:spTgt>
                                        </p:tgtEl>
                                        <p:attrNameLst>
                                          <p:attrName>style.color</p:attrName>
                                        </p:attrNameLst>
                                      </p:cBhvr>
                                      <p:to>
                                        <a:schemeClr val="bg1"/>
                                      </p:to>
                                    </p:animClr>
                                    <p:animClr clrSpc="rgb" dir="cw">
                                      <p:cBhvr>
                                        <p:cTn id="112" dur="250" autoRev="1" fill="remove"/>
                                        <p:tgtEl>
                                          <p:spTgt spid="7">
                                            <p:txEl>
                                              <p:pRg st="5" end="5"/>
                                            </p:txEl>
                                          </p:spTgt>
                                        </p:tgtEl>
                                        <p:attrNameLst>
                                          <p:attrName>fillcolor</p:attrName>
                                        </p:attrNameLst>
                                      </p:cBhvr>
                                      <p:to>
                                        <a:schemeClr val="bg1"/>
                                      </p:to>
                                    </p:animClr>
                                    <p:set>
                                      <p:cBhvr>
                                        <p:cTn id="113" dur="250" autoRev="1" fill="remove"/>
                                        <p:tgtEl>
                                          <p:spTgt spid="7">
                                            <p:txEl>
                                              <p:pRg st="5" end="5"/>
                                            </p:txEl>
                                          </p:spTgt>
                                        </p:tgtEl>
                                        <p:attrNameLst>
                                          <p:attrName>fill.type</p:attrName>
                                        </p:attrNameLst>
                                      </p:cBhvr>
                                      <p:to>
                                        <p:strVal val="solid"/>
                                      </p:to>
                                    </p:set>
                                    <p:set>
                                      <p:cBhvr>
                                        <p:cTn id="114" dur="250" autoRev="1" fill="remove"/>
                                        <p:tgtEl>
                                          <p:spTgt spid="7">
                                            <p:txEl>
                                              <p:pRg st="5" end="5"/>
                                            </p:txEl>
                                          </p:spTgt>
                                        </p:tgtEl>
                                        <p:attrNameLst>
                                          <p:attrName>fill.on</p:attrName>
                                        </p:attrNameLst>
                                      </p:cBhvr>
                                      <p:to>
                                        <p:strVal val="true"/>
                                      </p:to>
                                    </p:set>
                                  </p:childTnLst>
                                </p:cTn>
                              </p:par>
                            </p:childTnLst>
                          </p:cTn>
                        </p:par>
                      </p:childTnLst>
                    </p:cTn>
                  </p:par>
                  <p:par>
                    <p:cTn id="115" fill="hold">
                      <p:stCondLst>
                        <p:cond delay="indefinite"/>
                      </p:stCondLst>
                      <p:childTnLst>
                        <p:par>
                          <p:cTn id="116" fill="hold">
                            <p:stCondLst>
                              <p:cond delay="0"/>
                            </p:stCondLst>
                            <p:childTnLst>
                              <p:par>
                                <p:cTn id="117" presetID="27" presetClass="emph" presetSubtype="0" fill="remove" grpId="0" nodeType="clickEffect">
                                  <p:stCondLst>
                                    <p:cond delay="0"/>
                                  </p:stCondLst>
                                  <p:childTnLst>
                                    <p:animClr clrSpc="rgb" dir="cw">
                                      <p:cBhvr override="childStyle">
                                        <p:cTn id="118" dur="250" autoRev="1" fill="remove"/>
                                        <p:tgtEl>
                                          <p:spTgt spid="7">
                                            <p:txEl>
                                              <p:pRg st="6" end="6"/>
                                            </p:txEl>
                                          </p:spTgt>
                                        </p:tgtEl>
                                        <p:attrNameLst>
                                          <p:attrName>style.color</p:attrName>
                                        </p:attrNameLst>
                                      </p:cBhvr>
                                      <p:to>
                                        <a:schemeClr val="bg1"/>
                                      </p:to>
                                    </p:animClr>
                                    <p:animClr clrSpc="rgb" dir="cw">
                                      <p:cBhvr>
                                        <p:cTn id="119" dur="250" autoRev="1" fill="remove"/>
                                        <p:tgtEl>
                                          <p:spTgt spid="7">
                                            <p:txEl>
                                              <p:pRg st="6" end="6"/>
                                            </p:txEl>
                                          </p:spTgt>
                                        </p:tgtEl>
                                        <p:attrNameLst>
                                          <p:attrName>fillcolor</p:attrName>
                                        </p:attrNameLst>
                                      </p:cBhvr>
                                      <p:to>
                                        <a:schemeClr val="bg1"/>
                                      </p:to>
                                    </p:animClr>
                                    <p:set>
                                      <p:cBhvr>
                                        <p:cTn id="120" dur="250" autoRev="1" fill="remove"/>
                                        <p:tgtEl>
                                          <p:spTgt spid="7">
                                            <p:txEl>
                                              <p:pRg st="6" end="6"/>
                                            </p:txEl>
                                          </p:spTgt>
                                        </p:tgtEl>
                                        <p:attrNameLst>
                                          <p:attrName>fill.type</p:attrName>
                                        </p:attrNameLst>
                                      </p:cBhvr>
                                      <p:to>
                                        <p:strVal val="solid"/>
                                      </p:to>
                                    </p:set>
                                    <p:set>
                                      <p:cBhvr>
                                        <p:cTn id="121" dur="250" autoRev="1" fill="remove"/>
                                        <p:tgtEl>
                                          <p:spTgt spid="7">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build="p"/>
      <p:bldP spid="6" grpId="0" build="p"/>
      <p:bldP spid="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79487"/>
            <a:ext cx="8229600" cy="1279775"/>
          </a:xfrm>
        </p:spPr>
        <p:txBody>
          <a:bodyPr>
            <a:normAutofit fontScale="90000"/>
          </a:bodyPr>
          <a:lstStyle/>
          <a:p>
            <a:r>
              <a:rPr lang="en-US" sz="3100" dirty="0" smtClean="0"/>
              <a:t>Structured Support</a:t>
            </a:r>
            <a:br>
              <a:rPr lang="en-US" sz="3100" dirty="0" smtClean="0"/>
            </a:br>
            <a:r>
              <a:rPr lang="en-US" sz="3100" dirty="0" smtClean="0"/>
              <a:t>for Strategic Discussions about Learning</a:t>
            </a:r>
            <a:br>
              <a:rPr lang="en-US" sz="3100" dirty="0" smtClean="0"/>
            </a:br>
            <a:r>
              <a:rPr lang="en-US" sz="2000" i="1" dirty="0" smtClean="0"/>
              <a:t> </a:t>
            </a:r>
            <a:r>
              <a:rPr lang="en-US" sz="2000" i="1" dirty="0"/>
              <a:t>To ensure that principal and teacher effectiveness remain connected; highly strategic discussions regarding the </a:t>
            </a:r>
            <a:r>
              <a:rPr lang="en-US" sz="2000" i="1" dirty="0" smtClean="0"/>
              <a:t>eight </a:t>
            </a:r>
            <a:r>
              <a:rPr lang="en-US" sz="2000" i="1" dirty="0"/>
              <a:t>essential factors must occur among all partners.</a:t>
            </a:r>
            <a:r>
              <a:rPr lang="en-US" sz="2400" dirty="0"/>
              <a:t/>
            </a:r>
            <a:br>
              <a:rPr lang="en-US" sz="2400" dirty="0"/>
            </a:br>
            <a:r>
              <a:rPr lang="en-US" sz="2400" dirty="0"/>
              <a:t/>
            </a:r>
            <a:br>
              <a:rPr lang="en-US" sz="2400" dirty="0"/>
            </a:br>
            <a:r>
              <a:rPr lang="en-US" sz="2200" dirty="0" smtClean="0"/>
              <a:t/>
            </a:r>
            <a:br>
              <a:rPr lang="en-US" sz="2200" dirty="0" smtClean="0"/>
            </a:br>
            <a:r>
              <a:rPr lang="en-US" dirty="0" smtClean="0"/>
              <a:t/>
            </a:r>
            <a:br>
              <a:rPr lang="en-US" dirty="0" smtClean="0"/>
            </a:br>
            <a:endParaRPr lang="en-US" dirty="0"/>
          </a:p>
        </p:txBody>
      </p:sp>
      <p:sp>
        <p:nvSpPr>
          <p:cNvPr id="5" name="Text Placeholder 4"/>
          <p:cNvSpPr>
            <a:spLocks noGrp="1"/>
          </p:cNvSpPr>
          <p:nvPr>
            <p:ph type="body" idx="1"/>
          </p:nvPr>
        </p:nvSpPr>
        <p:spPr>
          <a:xfrm>
            <a:off x="457200" y="2496302"/>
            <a:ext cx="4040188" cy="639762"/>
          </a:xfrm>
        </p:spPr>
        <p:txBody>
          <a:bodyPr/>
          <a:lstStyle/>
          <a:p>
            <a:r>
              <a:rPr lang="en-US" dirty="0" smtClean="0"/>
              <a:t>Possible Guiding Questions</a:t>
            </a:r>
            <a:endParaRPr lang="en-US" dirty="0"/>
          </a:p>
        </p:txBody>
      </p:sp>
      <p:sp>
        <p:nvSpPr>
          <p:cNvPr id="6" name="Content Placeholder 5"/>
          <p:cNvSpPr>
            <a:spLocks noGrp="1"/>
          </p:cNvSpPr>
          <p:nvPr>
            <p:ph sz="half" idx="2"/>
          </p:nvPr>
        </p:nvSpPr>
        <p:spPr>
          <a:xfrm>
            <a:off x="470569" y="3162802"/>
            <a:ext cx="4040188" cy="3951288"/>
          </a:xfrm>
        </p:spPr>
        <p:txBody>
          <a:bodyPr/>
          <a:lstStyle/>
          <a:p>
            <a:r>
              <a:rPr lang="en-US" dirty="0" smtClean="0"/>
              <a:t>Strategic discussions between supervising administrators and principals</a:t>
            </a:r>
          </a:p>
          <a:p>
            <a:endParaRPr lang="en-US" dirty="0"/>
          </a:p>
          <a:p>
            <a:pPr marL="0" indent="0">
              <a:buNone/>
            </a:pPr>
            <a:endParaRPr lang="en-US" dirty="0"/>
          </a:p>
        </p:txBody>
      </p:sp>
      <p:sp>
        <p:nvSpPr>
          <p:cNvPr id="7" name="Text Placeholder 6"/>
          <p:cNvSpPr>
            <a:spLocks noGrp="1"/>
          </p:cNvSpPr>
          <p:nvPr>
            <p:ph type="body" sz="quarter" idx="3"/>
          </p:nvPr>
        </p:nvSpPr>
        <p:spPr>
          <a:xfrm>
            <a:off x="4658393" y="2523040"/>
            <a:ext cx="4041775" cy="639762"/>
          </a:xfrm>
        </p:spPr>
        <p:txBody>
          <a:bodyPr/>
          <a:lstStyle/>
          <a:p>
            <a:r>
              <a:rPr lang="en-US" dirty="0" smtClean="0"/>
              <a:t>Possible Guiding Questions</a:t>
            </a:r>
            <a:endParaRPr lang="en-US" dirty="0"/>
          </a:p>
        </p:txBody>
      </p:sp>
      <p:sp>
        <p:nvSpPr>
          <p:cNvPr id="8" name="Content Placeholder 7"/>
          <p:cNvSpPr>
            <a:spLocks noGrp="1"/>
          </p:cNvSpPr>
          <p:nvPr>
            <p:ph sz="quarter" idx="4"/>
          </p:nvPr>
        </p:nvSpPr>
        <p:spPr>
          <a:xfrm>
            <a:off x="4645025" y="3376697"/>
            <a:ext cx="4041775" cy="3951288"/>
          </a:xfrm>
        </p:spPr>
        <p:txBody>
          <a:bodyPr/>
          <a:lstStyle/>
          <a:p>
            <a:r>
              <a:rPr lang="en-US" dirty="0" smtClean="0"/>
              <a:t>Strategic discussions between principals and teachers</a:t>
            </a:r>
            <a:endParaRPr lang="en-US" dirty="0"/>
          </a:p>
        </p:txBody>
      </p:sp>
      <p:graphicFrame>
        <p:nvGraphicFramePr>
          <p:cNvPr id="9" name="Diagram 8"/>
          <p:cNvGraphicFramePr/>
          <p:nvPr>
            <p:extLst>
              <p:ext uri="{D42A27DB-BD31-4B8C-83A1-F6EECF244321}">
                <p14:modId xmlns:p14="http://schemas.microsoft.com/office/powerpoint/2010/main" val="3522848766"/>
              </p:ext>
            </p:extLst>
          </p:nvPr>
        </p:nvGraphicFramePr>
        <p:xfrm>
          <a:off x="1531345" y="321707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51568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991524"/>
            <a:ext cx="8229600" cy="782637"/>
          </a:xfrm>
        </p:spPr>
        <p:txBody>
          <a:bodyPr/>
          <a:lstStyle/>
          <a:p>
            <a:r>
              <a:rPr lang="en-US" dirty="0" smtClean="0"/>
              <a:t>What Have We Gained ?</a:t>
            </a:r>
            <a:endParaRPr lang="en-US" dirty="0"/>
          </a:p>
        </p:txBody>
      </p:sp>
      <p:graphicFrame>
        <p:nvGraphicFramePr>
          <p:cNvPr id="2" name="Diagram 1"/>
          <p:cNvGraphicFramePr/>
          <p:nvPr>
            <p:extLst>
              <p:ext uri="{D42A27DB-BD31-4B8C-83A1-F6EECF244321}">
                <p14:modId xmlns:p14="http://schemas.microsoft.com/office/powerpoint/2010/main" val="268203277"/>
              </p:ext>
            </p:extLst>
          </p:nvPr>
        </p:nvGraphicFramePr>
        <p:xfrm>
          <a:off x="592667" y="1151468"/>
          <a:ext cx="8102599" cy="513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0571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471027"/>
            <a:ext cx="4038600" cy="4525963"/>
          </a:xfrm>
        </p:spPr>
        <p:txBody>
          <a:bodyPr/>
          <a:lstStyle/>
          <a:p>
            <a:r>
              <a:rPr lang="en-US" dirty="0" smtClean="0"/>
              <a:t>I used to think</a:t>
            </a:r>
          </a:p>
          <a:p>
            <a:pPr lvl="1"/>
            <a:r>
              <a:rPr lang="en-US" sz="2000" dirty="0"/>
              <a:t>e</a:t>
            </a:r>
            <a:r>
              <a:rPr lang="en-US" sz="2000" dirty="0" smtClean="0"/>
              <a:t>ffectiveness is based on opinions and judgments </a:t>
            </a:r>
          </a:p>
          <a:p>
            <a:pPr lvl="1"/>
            <a:r>
              <a:rPr lang="en-US" sz="2000" dirty="0"/>
              <a:t>a</a:t>
            </a:r>
            <a:r>
              <a:rPr lang="en-US" sz="2000" dirty="0" smtClean="0"/>
              <a:t>verage and mediocrity was accepted in the classroom</a:t>
            </a:r>
          </a:p>
          <a:p>
            <a:pPr lvl="1"/>
            <a:r>
              <a:rPr lang="en-US" sz="2000" dirty="0" smtClean="0"/>
              <a:t>it was about teaching </a:t>
            </a:r>
          </a:p>
          <a:p>
            <a:pPr lvl="1"/>
            <a:r>
              <a:rPr lang="en-US" sz="2000" dirty="0" smtClean="0"/>
              <a:t>the principal told everyone what to do</a:t>
            </a:r>
          </a:p>
          <a:p>
            <a:pPr lvl="1"/>
            <a:r>
              <a:rPr lang="en-US" sz="2000" dirty="0"/>
              <a:t>i</a:t>
            </a:r>
            <a:r>
              <a:rPr lang="en-US" sz="2000" dirty="0" smtClean="0"/>
              <a:t>nstruction came from textbooks</a:t>
            </a:r>
            <a:endParaRPr lang="en-US" sz="2000" dirty="0"/>
          </a:p>
          <a:p>
            <a:pPr lvl="1"/>
            <a:r>
              <a:rPr lang="en-US" sz="2000" dirty="0" smtClean="0"/>
              <a:t>facts and knowledge were the basics</a:t>
            </a:r>
          </a:p>
          <a:p>
            <a:pPr lvl="1"/>
            <a:r>
              <a:rPr lang="en-US" sz="2000" dirty="0"/>
              <a:t>i</a:t>
            </a:r>
            <a:r>
              <a:rPr lang="en-US" sz="2000" dirty="0" smtClean="0"/>
              <a:t>solation allowed me to be creative</a:t>
            </a:r>
          </a:p>
        </p:txBody>
      </p:sp>
      <p:sp>
        <p:nvSpPr>
          <p:cNvPr id="3" name="Content Placeholder 2"/>
          <p:cNvSpPr>
            <a:spLocks noGrp="1"/>
          </p:cNvSpPr>
          <p:nvPr>
            <p:ph sz="half" idx="2"/>
          </p:nvPr>
        </p:nvSpPr>
        <p:spPr>
          <a:xfrm>
            <a:off x="4634832" y="1524501"/>
            <a:ext cx="4038600" cy="4525963"/>
          </a:xfrm>
        </p:spPr>
        <p:txBody>
          <a:bodyPr/>
          <a:lstStyle/>
          <a:p>
            <a:r>
              <a:rPr lang="en-US" dirty="0" smtClean="0"/>
              <a:t>Now I think</a:t>
            </a:r>
          </a:p>
          <a:p>
            <a:pPr lvl="1"/>
            <a:r>
              <a:rPr lang="en-US" sz="2000" dirty="0"/>
              <a:t>e</a:t>
            </a:r>
            <a:r>
              <a:rPr lang="en-US" sz="2000" dirty="0" smtClean="0"/>
              <a:t>ffectiveness is based on evidence and data</a:t>
            </a:r>
          </a:p>
          <a:p>
            <a:pPr lvl="1"/>
            <a:r>
              <a:rPr lang="en-US" sz="2000" dirty="0"/>
              <a:t>a</a:t>
            </a:r>
            <a:r>
              <a:rPr lang="en-US" sz="2000" dirty="0" smtClean="0"/>
              <a:t>verage is over (Thomas Friedman) </a:t>
            </a:r>
          </a:p>
          <a:p>
            <a:pPr lvl="1"/>
            <a:r>
              <a:rPr lang="en-US" sz="2000" dirty="0"/>
              <a:t>i</a:t>
            </a:r>
            <a:r>
              <a:rPr lang="en-US" sz="2000" dirty="0" smtClean="0"/>
              <a:t>t is about learning</a:t>
            </a:r>
          </a:p>
          <a:p>
            <a:pPr lvl="1"/>
            <a:r>
              <a:rPr lang="en-US" sz="2000" dirty="0"/>
              <a:t>w</a:t>
            </a:r>
            <a:r>
              <a:rPr lang="en-US" sz="2000" dirty="0" smtClean="0"/>
              <a:t>e have a collegial responsibility </a:t>
            </a:r>
          </a:p>
          <a:p>
            <a:pPr lvl="1"/>
            <a:r>
              <a:rPr lang="en-US" sz="2000" dirty="0"/>
              <a:t>w</a:t>
            </a:r>
            <a:r>
              <a:rPr lang="en-US" sz="2000" dirty="0" smtClean="0"/>
              <a:t>e can design learning based on standards and frameworks</a:t>
            </a:r>
          </a:p>
          <a:p>
            <a:pPr lvl="1"/>
            <a:r>
              <a:rPr lang="en-US" sz="2000" dirty="0"/>
              <a:t>c</a:t>
            </a:r>
            <a:r>
              <a:rPr lang="en-US" sz="2000" dirty="0" smtClean="0"/>
              <a:t>onceptual understanding and application are essential </a:t>
            </a:r>
          </a:p>
          <a:p>
            <a:pPr lvl="1"/>
            <a:r>
              <a:rPr lang="en-US" sz="2000" dirty="0"/>
              <a:t>c</a:t>
            </a:r>
            <a:r>
              <a:rPr lang="en-US" sz="2000" dirty="0" smtClean="0"/>
              <a:t>ollaboration is necessary to be creative</a:t>
            </a:r>
            <a:endParaRPr lang="en-US" sz="2000" dirty="0"/>
          </a:p>
        </p:txBody>
      </p:sp>
      <p:sp>
        <p:nvSpPr>
          <p:cNvPr id="4" name="Title 3"/>
          <p:cNvSpPr>
            <a:spLocks noGrp="1"/>
          </p:cNvSpPr>
          <p:nvPr>
            <p:ph type="title"/>
          </p:nvPr>
        </p:nvSpPr>
        <p:spPr>
          <a:xfrm>
            <a:off x="483937" y="685382"/>
            <a:ext cx="8229600" cy="830262"/>
          </a:xfrm>
        </p:spPr>
        <p:txBody>
          <a:bodyPr/>
          <a:lstStyle/>
          <a:p>
            <a:r>
              <a:rPr lang="en-US" dirty="0" smtClean="0"/>
              <a:t>Paradigm Shifts	</a:t>
            </a:r>
            <a:endParaRPr lang="en-US" dirty="0"/>
          </a:p>
        </p:txBody>
      </p:sp>
    </p:spTree>
    <p:extLst>
      <p:ext uri="{BB962C8B-B14F-4D97-AF65-F5344CB8AC3E}">
        <p14:creationId xmlns:p14="http://schemas.microsoft.com/office/powerpoint/2010/main" val="3185714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2426006"/>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4000" b="1" dirty="0" smtClean="0"/>
              <a:t>Process and Types </a:t>
            </a:r>
          </a:p>
          <a:p>
            <a:r>
              <a:rPr lang="en-US" sz="4000" b="1" dirty="0" smtClean="0"/>
              <a:t>of Evidence</a:t>
            </a:r>
            <a:endParaRPr lang="en-US" sz="4000" b="1" dirty="0"/>
          </a:p>
        </p:txBody>
      </p:sp>
      <p:pic>
        <p:nvPicPr>
          <p:cNvPr id="7170" name="Picture 2" descr="C:\Users\WIU\AppData\Local\Microsoft\Windows\Temporary Internet Files\Content.IE5\6K0MQ5H3\MP90043049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155" y="1587321"/>
            <a:ext cx="3683358" cy="36833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96816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1806881"/>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4000" b="1" dirty="0" smtClean="0"/>
              <a:t>Principal Effectiveness Process and Expectations for Phase III</a:t>
            </a:r>
            <a:endParaRPr lang="en-US" sz="4000" b="1" dirty="0"/>
          </a:p>
        </p:txBody>
      </p:sp>
      <p:pic>
        <p:nvPicPr>
          <p:cNvPr id="9218" name="Picture 2" descr="C:\Users\WIU\AppData\Local\Microsoft\Windows\Temporary Internet Files\Content.IE5\U70NA0DJ\MP90034152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882" y="1972362"/>
            <a:ext cx="3657600" cy="26090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9073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sz="3200" b="1" dirty="0" smtClean="0"/>
              <a:t>Data Requirements for Phase III</a:t>
            </a:r>
            <a:r>
              <a:rPr lang="en-US" sz="3200" b="1" dirty="0"/>
              <a:t/>
            </a:r>
            <a:br>
              <a:rPr lang="en-US" sz="3200" b="1" dirty="0"/>
            </a:br>
            <a:r>
              <a:rPr lang="en-US" sz="2200" i="1" dirty="0" smtClean="0"/>
              <a:t>2013-14 </a:t>
            </a:r>
            <a:r>
              <a:rPr lang="en-US" sz="2200" i="1" dirty="0"/>
              <a:t>School </a:t>
            </a:r>
            <a:r>
              <a:rPr lang="en-US" sz="2200" i="1" dirty="0" smtClean="0"/>
              <a:t>Year</a:t>
            </a:r>
            <a:endParaRPr lang="en-US" sz="2200" i="1" dirty="0"/>
          </a:p>
        </p:txBody>
      </p:sp>
      <p:sp>
        <p:nvSpPr>
          <p:cNvPr id="3" name="Content Placeholder 2"/>
          <p:cNvSpPr>
            <a:spLocks noGrp="1"/>
          </p:cNvSpPr>
          <p:nvPr>
            <p:ph idx="1"/>
          </p:nvPr>
        </p:nvSpPr>
        <p:spPr>
          <a:xfrm>
            <a:off x="310656" y="2219230"/>
            <a:ext cx="8686800" cy="4525963"/>
          </a:xfrm>
          <a:noFill/>
        </p:spPr>
        <p:txBody>
          <a:bodyPr/>
          <a:lstStyle/>
          <a:p>
            <a:r>
              <a:rPr lang="en-US" sz="2400" dirty="0" smtClean="0">
                <a:solidFill>
                  <a:srgbClr val="080808"/>
                </a:solidFill>
              </a:rPr>
              <a:t>Quantitative Research </a:t>
            </a:r>
            <a:r>
              <a:rPr lang="en-US" sz="2400" dirty="0" smtClean="0">
                <a:solidFill>
                  <a:srgbClr val="080808"/>
                </a:solidFill>
                <a:sym typeface="Wingdings" pitchFamily="2" charset="2"/>
              </a:rPr>
              <a:t>  Supervising Administrators will submit ratings for components evaluated (minimum of 2 components per domain).  </a:t>
            </a:r>
          </a:p>
          <a:p>
            <a:pPr lvl="1"/>
            <a:r>
              <a:rPr lang="en-US" sz="1800" dirty="0" smtClean="0">
                <a:solidFill>
                  <a:srgbClr val="080808"/>
                </a:solidFill>
                <a:sym typeface="Wingdings" pitchFamily="2" charset="2"/>
              </a:rPr>
              <a:t>Data is submitted to researchers.- NOT PDE.</a:t>
            </a:r>
          </a:p>
          <a:p>
            <a:pPr lvl="1"/>
            <a:r>
              <a:rPr lang="en-US" sz="1800" dirty="0" smtClean="0">
                <a:solidFill>
                  <a:srgbClr val="080808"/>
                </a:solidFill>
                <a:sym typeface="Wingdings" pitchFamily="2" charset="2"/>
              </a:rPr>
              <a:t>PDE only receives aggregate results from the researchers (no individualized results).</a:t>
            </a:r>
          </a:p>
          <a:p>
            <a:pPr lvl="1"/>
            <a:r>
              <a:rPr lang="en-US" sz="1800" dirty="0" smtClean="0">
                <a:solidFill>
                  <a:srgbClr val="080808"/>
                </a:solidFill>
                <a:sym typeface="Wingdings" pitchFamily="2" charset="2"/>
              </a:rPr>
              <a:t>Supporting evidence and/or other documentation used to inform the evaluation process should NOT be submitted (local use only).</a:t>
            </a:r>
            <a:br>
              <a:rPr lang="en-US" sz="1800" dirty="0" smtClean="0">
                <a:solidFill>
                  <a:srgbClr val="080808"/>
                </a:solidFill>
                <a:sym typeface="Wingdings" pitchFamily="2" charset="2"/>
              </a:rPr>
            </a:br>
            <a:endParaRPr lang="en-US" sz="1800" dirty="0" smtClean="0">
              <a:solidFill>
                <a:srgbClr val="080808"/>
              </a:solidFill>
              <a:sym typeface="Wingdings" pitchFamily="2" charset="2"/>
            </a:endParaRPr>
          </a:p>
          <a:p>
            <a:r>
              <a:rPr lang="en-US" sz="2400" dirty="0" smtClean="0">
                <a:solidFill>
                  <a:srgbClr val="080808"/>
                </a:solidFill>
                <a:sym typeface="Wingdings" pitchFamily="2" charset="2"/>
              </a:rPr>
              <a:t>Qualitative Research   A survey will be sent after Phase III to obtain feedback on process and supporting resources (to be reviewed by the principal leadership team).</a:t>
            </a:r>
            <a:r>
              <a:rPr lang="en-US" sz="2400" dirty="0" smtClean="0">
                <a:solidFill>
                  <a:srgbClr val="080808"/>
                </a:solidFill>
              </a:rPr>
              <a:t/>
            </a:r>
            <a:br>
              <a:rPr lang="en-US" sz="2400" dirty="0" smtClean="0">
                <a:solidFill>
                  <a:srgbClr val="080808"/>
                </a:solidFill>
              </a:rPr>
            </a:br>
            <a:r>
              <a:rPr lang="en-US" sz="2400" dirty="0" smtClean="0">
                <a:solidFill>
                  <a:srgbClr val="080808"/>
                </a:solidFill>
              </a:rPr>
              <a:t/>
            </a:r>
            <a:br>
              <a:rPr lang="en-US" sz="2400" dirty="0" smtClean="0">
                <a:solidFill>
                  <a:srgbClr val="080808"/>
                </a:solidFill>
              </a:rPr>
            </a:br>
            <a:endParaRPr lang="en-US" sz="2400" dirty="0" smtClean="0">
              <a:solidFill>
                <a:srgbClr val="080808"/>
              </a:solidFill>
            </a:endParaRPr>
          </a:p>
          <a:p>
            <a:pPr marL="457200" lvl="1" indent="0">
              <a:buNone/>
            </a:pPr>
            <a:endParaRPr lang="en-US" sz="1800" dirty="0" smtClean="0">
              <a:solidFill>
                <a:srgbClr val="080808"/>
              </a:solidFill>
            </a:endParaRPr>
          </a:p>
          <a:p>
            <a:pPr marL="457200" lvl="1" indent="0">
              <a:buNone/>
            </a:pPr>
            <a:endParaRPr lang="en-US" dirty="0" smtClean="0">
              <a:solidFill>
                <a:srgbClr val="080808"/>
              </a:solidFill>
            </a:endParaRP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lvl="1"/>
            <a:endParaRPr lang="en-US" sz="2400" dirty="0" smtClean="0">
              <a:solidFill>
                <a:srgbClr val="FF000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37</a:t>
            </a:fld>
            <a:endParaRPr lang="en-US" dirty="0"/>
          </a:p>
        </p:txBody>
      </p:sp>
    </p:spTree>
    <p:extLst>
      <p:ext uri="{BB962C8B-B14F-4D97-AF65-F5344CB8AC3E}">
        <p14:creationId xmlns:p14="http://schemas.microsoft.com/office/powerpoint/2010/main" val="13527732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247882" y="1820131"/>
            <a:ext cx="4736206" cy="201331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4000" b="1" dirty="0" smtClean="0"/>
              <a:t>Multiple Measures of Effectiveness</a:t>
            </a:r>
            <a:endParaRPr lang="en-US" sz="4000" b="1" dirty="0"/>
          </a:p>
        </p:txBody>
      </p:sp>
      <p:pic>
        <p:nvPicPr>
          <p:cNvPr id="9218" name="Picture 2" descr="C:\Users\WIU\AppData\Local\Microsoft\Windows\Temporary Internet Files\Content.IE5\U70NA0DJ\MP90034152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882" y="1972362"/>
            <a:ext cx="3657600" cy="26090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80276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98596"/>
          </a:xfrm>
        </p:spPr>
        <p:txBody>
          <a:bodyPr/>
          <a:lstStyle/>
          <a:p>
            <a:r>
              <a:rPr lang="en-US" sz="3200" b="1" dirty="0" smtClean="0"/>
              <a:t>Multiple Measures </a:t>
            </a:r>
            <a:r>
              <a:rPr lang="en-US" dirty="0" smtClean="0"/>
              <a:t/>
            </a:r>
            <a:br>
              <a:rPr lang="en-US" dirty="0" smtClean="0"/>
            </a:br>
            <a:r>
              <a:rPr lang="en-US" sz="2200" i="1" dirty="0" smtClean="0"/>
              <a:t>Principal Effectiveness Ratings as Defined in Act 82</a:t>
            </a:r>
            <a:endParaRPr lang="en-US" sz="2200" i="1" dirty="0"/>
          </a:p>
        </p:txBody>
      </p:sp>
      <p:sp>
        <p:nvSpPr>
          <p:cNvPr id="3" name="Content Placeholder 2"/>
          <p:cNvSpPr>
            <a:spLocks noGrp="1"/>
          </p:cNvSpPr>
          <p:nvPr>
            <p:ph idx="1"/>
          </p:nvPr>
        </p:nvSpPr>
        <p:spPr>
          <a:xfrm>
            <a:off x="457200" y="2135505"/>
            <a:ext cx="8229600" cy="4525963"/>
          </a:xfrm>
        </p:spPr>
        <p:txBody>
          <a:bodyPr/>
          <a:lstStyle/>
          <a:p>
            <a:pPr marL="0" indent="0">
              <a:buNone/>
            </a:pPr>
            <a:endParaRPr lang="en-US" sz="1400" dirty="0" smtClean="0"/>
          </a:p>
          <a:p>
            <a:pPr lvl="0">
              <a:spcBef>
                <a:spcPts val="400"/>
              </a:spcBef>
              <a:spcAft>
                <a:spcPts val="400"/>
              </a:spcAft>
            </a:pPr>
            <a:r>
              <a:rPr lang="en-US" sz="2400" dirty="0"/>
              <a:t>For the overall principal effectiveness rating, </a:t>
            </a:r>
            <a:r>
              <a:rPr lang="en-US" sz="2400" dirty="0" smtClean="0"/>
              <a:t>we </a:t>
            </a:r>
            <a:r>
              <a:rPr lang="en-US" sz="2400" dirty="0"/>
              <a:t>know </a:t>
            </a:r>
            <a:r>
              <a:rPr lang="en-US" sz="2400" dirty="0" smtClean="0"/>
              <a:t>that…</a:t>
            </a:r>
          </a:p>
          <a:p>
            <a:pPr lvl="1">
              <a:spcBef>
                <a:spcPts val="400"/>
              </a:spcBef>
              <a:spcAft>
                <a:spcPts val="400"/>
              </a:spcAft>
            </a:pPr>
            <a:r>
              <a:rPr lang="en-US" dirty="0" smtClean="0"/>
              <a:t>50% will comprise </a:t>
            </a:r>
            <a:r>
              <a:rPr lang="en-US" dirty="0"/>
              <a:t>the practice piece </a:t>
            </a:r>
            <a:r>
              <a:rPr lang="en-US" dirty="0" smtClean="0"/>
              <a:t>(Framework for Leadership).</a:t>
            </a:r>
          </a:p>
          <a:p>
            <a:pPr lvl="1">
              <a:spcBef>
                <a:spcPts val="400"/>
              </a:spcBef>
              <a:spcAft>
                <a:spcPts val="400"/>
              </a:spcAft>
            </a:pPr>
            <a:r>
              <a:rPr lang="en-US" dirty="0"/>
              <a:t>15% will be derived by the School Performance </a:t>
            </a:r>
            <a:r>
              <a:rPr lang="en-US" dirty="0" smtClean="0"/>
              <a:t>Profile.</a:t>
            </a:r>
            <a:endParaRPr lang="en-US" dirty="0"/>
          </a:p>
          <a:p>
            <a:pPr lvl="1">
              <a:spcBef>
                <a:spcPts val="400"/>
              </a:spcBef>
              <a:spcAft>
                <a:spcPts val="400"/>
              </a:spcAft>
            </a:pPr>
            <a:r>
              <a:rPr lang="en-US" dirty="0"/>
              <a:t>15%  will be determined by a </a:t>
            </a:r>
            <a:r>
              <a:rPr lang="en-US" dirty="0" smtClean="0"/>
              <a:t>relationship </a:t>
            </a:r>
            <a:r>
              <a:rPr lang="en-US" dirty="0"/>
              <a:t>between teacher PVAAS scores and teacher Danielson ratings (for those teachers with eligible PVAAS scores</a:t>
            </a:r>
            <a:r>
              <a:rPr lang="en-US" dirty="0" smtClean="0"/>
              <a:t>).</a:t>
            </a:r>
            <a:endParaRPr lang="en-US" dirty="0"/>
          </a:p>
          <a:p>
            <a:pPr lvl="1">
              <a:spcBef>
                <a:spcPts val="400"/>
              </a:spcBef>
              <a:spcAft>
                <a:spcPts val="400"/>
              </a:spcAft>
            </a:pPr>
            <a:r>
              <a:rPr lang="en-US" dirty="0"/>
              <a:t>20% will be developed using a wide range of indicators </a:t>
            </a:r>
            <a:r>
              <a:rPr lang="en-US" dirty="0" smtClean="0"/>
              <a:t>(</a:t>
            </a:r>
            <a:r>
              <a:rPr lang="en-US" dirty="0"/>
              <a:t>E</a:t>
            </a:r>
            <a:r>
              <a:rPr lang="en-US" dirty="0" smtClean="0"/>
              <a:t>lective </a:t>
            </a:r>
            <a:r>
              <a:rPr lang="en-US" dirty="0"/>
              <a:t>D</a:t>
            </a:r>
            <a:r>
              <a:rPr lang="en-US" dirty="0" smtClean="0"/>
              <a:t>ata </a:t>
            </a:r>
            <a:r>
              <a:rPr lang="en-US" dirty="0"/>
              <a:t>– SLOs for principals</a:t>
            </a:r>
            <a:r>
              <a:rPr lang="en-US" dirty="0" smtClean="0"/>
              <a:t>).</a:t>
            </a:r>
            <a:endParaRPr lang="en-US" dirty="0"/>
          </a:p>
          <a:p>
            <a:endParaRPr lang="en-US" sz="3200" dirty="0" smtClean="0"/>
          </a:p>
          <a:p>
            <a:pPr>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39</a:t>
            </a:fld>
            <a:endParaRPr lang="en-US" dirty="0"/>
          </a:p>
        </p:txBody>
      </p:sp>
    </p:spTree>
    <p:extLst>
      <p:ext uri="{BB962C8B-B14F-4D97-AF65-F5344CB8AC3E}">
        <p14:creationId xmlns:p14="http://schemas.microsoft.com/office/powerpoint/2010/main" val="984040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23971" y="869732"/>
            <a:ext cx="8617552" cy="830262"/>
          </a:xfrm>
        </p:spPr>
        <p:txBody>
          <a:bodyPr/>
          <a:lstStyle/>
          <a:p>
            <a:r>
              <a:rPr lang="en-US" sz="3200" b="1" dirty="0" smtClean="0"/>
              <a:t>Developing a Framework:  Our Journey</a:t>
            </a:r>
            <a:endParaRPr lang="en-US" sz="1800" b="1" i="1" dirty="0"/>
          </a:p>
        </p:txBody>
      </p:sp>
      <p:sp>
        <p:nvSpPr>
          <p:cNvPr id="5" name="Isosceles Triangle 4"/>
          <p:cNvSpPr/>
          <p:nvPr/>
        </p:nvSpPr>
        <p:spPr bwMode="auto">
          <a:xfrm>
            <a:off x="1464328" y="1535514"/>
            <a:ext cx="5935096" cy="4081757"/>
          </a:xfrm>
          <a:prstGeom prst="triangle">
            <a:avLst/>
          </a:prstGeom>
          <a:noFill/>
          <a:ln w="28575" cap="flat" cmpd="sng" algn="ctr">
            <a:solidFill>
              <a:srgbClr val="00009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Times New Roman" pitchFamily="18" charset="0"/>
            </a:endParaRPr>
          </a:p>
        </p:txBody>
      </p:sp>
      <p:sp>
        <p:nvSpPr>
          <p:cNvPr id="6" name="TextBox 5"/>
          <p:cNvSpPr txBox="1"/>
          <p:nvPr/>
        </p:nvSpPr>
        <p:spPr>
          <a:xfrm>
            <a:off x="3252636" y="3336668"/>
            <a:ext cx="2549346" cy="1938992"/>
          </a:xfrm>
          <a:prstGeom prst="rect">
            <a:avLst/>
          </a:prstGeom>
          <a:noFill/>
        </p:spPr>
        <p:txBody>
          <a:bodyPr wrap="none" rtlCol="0">
            <a:spAutoFit/>
          </a:bodyPr>
          <a:lstStyle/>
          <a:p>
            <a:pPr algn="ctr"/>
            <a:r>
              <a:rPr lang="en-US" sz="4000" dirty="0" smtClean="0"/>
              <a:t>Framework </a:t>
            </a:r>
            <a:br>
              <a:rPr lang="en-US" sz="4000" dirty="0" smtClean="0"/>
            </a:br>
            <a:r>
              <a:rPr lang="en-US" sz="4000" dirty="0" smtClean="0"/>
              <a:t>for </a:t>
            </a:r>
            <a:br>
              <a:rPr lang="en-US" sz="4000" dirty="0" smtClean="0"/>
            </a:br>
            <a:r>
              <a:rPr lang="en-US" sz="4000" dirty="0" smtClean="0"/>
              <a:t>Leadership</a:t>
            </a:r>
            <a:endParaRPr lang="en-US" sz="4000" dirty="0"/>
          </a:p>
        </p:txBody>
      </p:sp>
      <p:sp>
        <p:nvSpPr>
          <p:cNvPr id="7" name="TextBox 6"/>
          <p:cNvSpPr txBox="1"/>
          <p:nvPr/>
        </p:nvSpPr>
        <p:spPr>
          <a:xfrm rot="18390887">
            <a:off x="587074" y="2918725"/>
            <a:ext cx="3499605" cy="830997"/>
          </a:xfrm>
          <a:prstGeom prst="rect">
            <a:avLst/>
          </a:prstGeom>
          <a:noFill/>
        </p:spPr>
        <p:txBody>
          <a:bodyPr wrap="square" rtlCol="0">
            <a:spAutoFit/>
          </a:bodyPr>
          <a:lstStyle/>
          <a:p>
            <a:pPr algn="ctr"/>
            <a:r>
              <a:rPr lang="en-US" sz="2400" b="1" dirty="0" smtClean="0">
                <a:solidFill>
                  <a:srgbClr val="800000"/>
                </a:solidFill>
              </a:rPr>
              <a:t>Review of Existing Work From Other States</a:t>
            </a:r>
            <a:endParaRPr lang="en-US" sz="2400" b="1" dirty="0">
              <a:solidFill>
                <a:srgbClr val="800000"/>
              </a:solidFill>
            </a:endParaRPr>
          </a:p>
        </p:txBody>
      </p:sp>
      <p:sp>
        <p:nvSpPr>
          <p:cNvPr id="8" name="TextBox 7"/>
          <p:cNvSpPr txBox="1"/>
          <p:nvPr/>
        </p:nvSpPr>
        <p:spPr>
          <a:xfrm rot="3055018">
            <a:off x="4830664" y="3037534"/>
            <a:ext cx="3535150" cy="830997"/>
          </a:xfrm>
          <a:prstGeom prst="rect">
            <a:avLst/>
          </a:prstGeom>
          <a:noFill/>
        </p:spPr>
        <p:txBody>
          <a:bodyPr wrap="square" rtlCol="0">
            <a:spAutoFit/>
          </a:bodyPr>
          <a:lstStyle/>
          <a:p>
            <a:r>
              <a:rPr lang="en-US" sz="2400" b="1" dirty="0">
                <a:solidFill>
                  <a:srgbClr val="800000"/>
                </a:solidFill>
              </a:rPr>
              <a:t>Act 45 – Core and Corollary </a:t>
            </a:r>
            <a:r>
              <a:rPr lang="en-US" sz="2400" b="1" dirty="0" smtClean="0">
                <a:solidFill>
                  <a:srgbClr val="800000"/>
                </a:solidFill>
              </a:rPr>
              <a:t>Standards</a:t>
            </a:r>
            <a:endParaRPr lang="en-US" sz="2400" b="1" dirty="0">
              <a:solidFill>
                <a:srgbClr val="800000"/>
              </a:solidFill>
            </a:endParaRPr>
          </a:p>
        </p:txBody>
      </p:sp>
      <p:sp>
        <p:nvSpPr>
          <p:cNvPr id="9" name="TextBox 8"/>
          <p:cNvSpPr txBox="1"/>
          <p:nvPr/>
        </p:nvSpPr>
        <p:spPr>
          <a:xfrm>
            <a:off x="2086345" y="5746851"/>
            <a:ext cx="5416747" cy="830997"/>
          </a:xfrm>
          <a:prstGeom prst="rect">
            <a:avLst/>
          </a:prstGeom>
          <a:noFill/>
        </p:spPr>
        <p:txBody>
          <a:bodyPr wrap="square" rtlCol="0">
            <a:spAutoFit/>
          </a:bodyPr>
          <a:lstStyle/>
          <a:p>
            <a:pPr algn="ctr"/>
            <a:r>
              <a:rPr lang="en-US" sz="2400" b="1" dirty="0" smtClean="0">
                <a:solidFill>
                  <a:srgbClr val="800000"/>
                </a:solidFill>
              </a:rPr>
              <a:t>Review </a:t>
            </a:r>
            <a:r>
              <a:rPr lang="en-US" sz="2400" b="1" dirty="0">
                <a:solidFill>
                  <a:srgbClr val="800000"/>
                </a:solidFill>
              </a:rPr>
              <a:t>of Research and Other </a:t>
            </a:r>
            <a:r>
              <a:rPr lang="en-US" sz="2400" b="1" dirty="0" smtClean="0">
                <a:solidFill>
                  <a:srgbClr val="800000"/>
                </a:solidFill>
              </a:rPr>
              <a:t/>
            </a:r>
            <a:br>
              <a:rPr lang="en-US" sz="2400" b="1" dirty="0" smtClean="0">
                <a:solidFill>
                  <a:srgbClr val="800000"/>
                </a:solidFill>
              </a:rPr>
            </a:br>
            <a:r>
              <a:rPr lang="en-US" sz="2400" b="1" dirty="0" smtClean="0">
                <a:solidFill>
                  <a:srgbClr val="800000"/>
                </a:solidFill>
              </a:rPr>
              <a:t>Experts </a:t>
            </a:r>
            <a:r>
              <a:rPr lang="en-US" sz="2400" b="1" dirty="0">
                <a:solidFill>
                  <a:srgbClr val="800000"/>
                </a:solidFill>
              </a:rPr>
              <a:t>Consulted</a:t>
            </a:r>
          </a:p>
        </p:txBody>
      </p:sp>
      <p:sp>
        <p:nvSpPr>
          <p:cNvPr id="10"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a:t>
            </a:fld>
            <a:endParaRPr lang="en-US" dirty="0"/>
          </a:p>
        </p:txBody>
      </p:sp>
    </p:spTree>
    <p:extLst>
      <p:ext uri="{BB962C8B-B14F-4D97-AF65-F5344CB8AC3E}">
        <p14:creationId xmlns:p14="http://schemas.microsoft.com/office/powerpoint/2010/main" val="4039970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534248885"/>
              </p:ext>
            </p:extLst>
          </p:nvPr>
        </p:nvGraphicFramePr>
        <p:xfrm>
          <a:off x="-758282" y="3025521"/>
          <a:ext cx="6233532" cy="3637894"/>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479503" y="1628085"/>
            <a:ext cx="3200400" cy="1815882"/>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p:spPr>
        <p:txBody>
          <a:bodyPr wrap="square" rtlCol="0">
            <a:spAutoFit/>
          </a:bodyPr>
          <a:lstStyle/>
          <a:p>
            <a:r>
              <a:rPr lang="en-US" sz="1400" b="1" dirty="0">
                <a:solidFill>
                  <a:prstClr val="white"/>
                </a:solidFill>
                <a:latin typeface="Tahoma" pitchFamily="34" charset="0"/>
                <a:ea typeface="Tahoma" pitchFamily="34" charset="0"/>
                <a:cs typeface="Tahoma" pitchFamily="34" charset="0"/>
              </a:rPr>
              <a:t>Observation/ Evidence</a:t>
            </a:r>
          </a:p>
          <a:p>
            <a:r>
              <a:rPr lang="en-US" sz="1400" dirty="0" smtClean="0">
                <a:solidFill>
                  <a:prstClr val="white"/>
                </a:solidFill>
                <a:latin typeface="Tahoma" pitchFamily="34" charset="0"/>
                <a:ea typeface="Tahoma" pitchFamily="34" charset="0"/>
                <a:cs typeface="Tahoma" pitchFamily="34" charset="0"/>
              </a:rPr>
              <a:t>Framework for Leadership Domains</a:t>
            </a:r>
            <a:endParaRPr lang="en-US" sz="1400" dirty="0">
              <a:solidFill>
                <a:prstClr val="white"/>
              </a:solidFill>
              <a:latin typeface="Tahoma" pitchFamily="34" charset="0"/>
              <a:ea typeface="Tahoma" pitchFamily="34" charset="0"/>
              <a:cs typeface="Tahoma" pitchFamily="34" charset="0"/>
            </a:endParaRPr>
          </a:p>
          <a:p>
            <a:pPr marL="342900" indent="-342900">
              <a:buFontTx/>
              <a:buAutoNum type="arabicPeriod"/>
            </a:pPr>
            <a:r>
              <a:rPr lang="en-US" sz="1400" dirty="0" smtClean="0">
                <a:solidFill>
                  <a:prstClr val="white"/>
                </a:solidFill>
                <a:latin typeface="Tahoma" pitchFamily="34" charset="0"/>
                <a:ea typeface="Tahoma" pitchFamily="34" charset="0"/>
                <a:cs typeface="Tahoma" pitchFamily="34" charset="0"/>
              </a:rPr>
              <a:t>Strategic/Cultural Leadership</a:t>
            </a:r>
            <a:endParaRPr lang="en-US" sz="1400" dirty="0">
              <a:solidFill>
                <a:prstClr val="white"/>
              </a:solidFill>
              <a:latin typeface="Tahoma" pitchFamily="34" charset="0"/>
              <a:ea typeface="Tahoma" pitchFamily="34" charset="0"/>
              <a:cs typeface="Tahoma" pitchFamily="34" charset="0"/>
            </a:endParaRPr>
          </a:p>
          <a:p>
            <a:pPr marL="342900" indent="-342900">
              <a:buFontTx/>
              <a:buAutoNum type="arabicPeriod"/>
            </a:pPr>
            <a:r>
              <a:rPr lang="en-US" sz="1400" dirty="0" smtClean="0">
                <a:solidFill>
                  <a:prstClr val="white"/>
                </a:solidFill>
                <a:latin typeface="Tahoma" pitchFamily="34" charset="0"/>
                <a:ea typeface="Tahoma" pitchFamily="34" charset="0"/>
                <a:cs typeface="Tahoma" pitchFamily="34" charset="0"/>
              </a:rPr>
              <a:t>Systems Leadership</a:t>
            </a:r>
            <a:endParaRPr lang="en-US" sz="1400" dirty="0">
              <a:solidFill>
                <a:prstClr val="white"/>
              </a:solidFill>
              <a:latin typeface="Tahoma" pitchFamily="34" charset="0"/>
              <a:ea typeface="Tahoma" pitchFamily="34" charset="0"/>
              <a:cs typeface="Tahoma" pitchFamily="34" charset="0"/>
            </a:endParaRPr>
          </a:p>
          <a:p>
            <a:pPr marL="342900" indent="-342900">
              <a:buFontTx/>
              <a:buAutoNum type="arabicPeriod"/>
            </a:pPr>
            <a:r>
              <a:rPr lang="en-US" sz="1400" dirty="0" smtClean="0">
                <a:solidFill>
                  <a:prstClr val="white"/>
                </a:solidFill>
                <a:latin typeface="Tahoma" pitchFamily="34" charset="0"/>
                <a:ea typeface="Tahoma" pitchFamily="34" charset="0"/>
                <a:cs typeface="Tahoma" pitchFamily="34" charset="0"/>
              </a:rPr>
              <a:t>Leadership for Learning</a:t>
            </a:r>
            <a:endParaRPr lang="en-US" sz="1400" dirty="0">
              <a:solidFill>
                <a:prstClr val="white"/>
              </a:solidFill>
              <a:latin typeface="Tahoma" pitchFamily="34" charset="0"/>
              <a:ea typeface="Tahoma" pitchFamily="34" charset="0"/>
              <a:cs typeface="Tahoma" pitchFamily="34" charset="0"/>
            </a:endParaRPr>
          </a:p>
          <a:p>
            <a:pPr marL="342900" indent="-342900">
              <a:buFontTx/>
              <a:buAutoNum type="arabicPeriod"/>
            </a:pPr>
            <a:r>
              <a:rPr lang="en-US" sz="1400" dirty="0">
                <a:solidFill>
                  <a:prstClr val="white"/>
                </a:solidFill>
                <a:latin typeface="Tahoma" pitchFamily="34" charset="0"/>
                <a:ea typeface="Tahoma" pitchFamily="34" charset="0"/>
                <a:cs typeface="Tahoma" pitchFamily="34" charset="0"/>
              </a:rPr>
              <a:t>Professional </a:t>
            </a:r>
            <a:r>
              <a:rPr lang="en-US" sz="1400" dirty="0" smtClean="0">
                <a:solidFill>
                  <a:prstClr val="white"/>
                </a:solidFill>
                <a:latin typeface="Tahoma" pitchFamily="34" charset="0"/>
                <a:ea typeface="Tahoma" pitchFamily="34" charset="0"/>
                <a:cs typeface="Tahoma" pitchFamily="34" charset="0"/>
              </a:rPr>
              <a:t>and Community Leadership</a:t>
            </a:r>
            <a:endParaRPr lang="en-US" sz="1400" dirty="0">
              <a:solidFill>
                <a:prstClr val="white"/>
              </a:solidFill>
              <a:latin typeface="Tahoma" pitchFamily="34" charset="0"/>
              <a:ea typeface="Tahoma" pitchFamily="34" charset="0"/>
              <a:cs typeface="Tahoma" pitchFamily="34" charset="0"/>
            </a:endParaRPr>
          </a:p>
          <a:p>
            <a:endParaRPr lang="en-US" sz="1400" dirty="0">
              <a:solidFill>
                <a:prstClr val="white"/>
              </a:solidFill>
              <a:latin typeface="Tahoma" pitchFamily="34" charset="0"/>
              <a:ea typeface="Tahoma" pitchFamily="34" charset="0"/>
              <a:cs typeface="Tahoma" pitchFamily="34" charset="0"/>
            </a:endParaRPr>
          </a:p>
        </p:txBody>
      </p:sp>
      <p:sp>
        <p:nvSpPr>
          <p:cNvPr id="5" name="TextBox 4"/>
          <p:cNvSpPr txBox="1"/>
          <p:nvPr/>
        </p:nvSpPr>
        <p:spPr>
          <a:xfrm>
            <a:off x="4038600" y="1905000"/>
            <a:ext cx="4607313" cy="1815882"/>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p:spPr>
        <p:txBody>
          <a:bodyPr wrap="square" rtlCol="0">
            <a:spAutoFit/>
          </a:bodyPr>
          <a:lstStyle/>
          <a:p>
            <a:r>
              <a:rPr lang="en-US" sz="1400" b="1" dirty="0" smtClean="0">
                <a:solidFill>
                  <a:prstClr val="white"/>
                </a:solidFill>
                <a:latin typeface="Tahoma" pitchFamily="34" charset="0"/>
                <a:ea typeface="Tahoma" pitchFamily="34" charset="0"/>
                <a:cs typeface="Tahoma" pitchFamily="34" charset="0"/>
              </a:rPr>
              <a:t>Building Level Data/School Performance Profile</a:t>
            </a:r>
            <a:endParaRPr lang="en-US" sz="1400" b="1" dirty="0">
              <a:solidFill>
                <a:prstClr val="white"/>
              </a:solidFill>
              <a:latin typeface="Tahoma" pitchFamily="34" charset="0"/>
              <a:ea typeface="Tahoma" pitchFamily="34" charset="0"/>
              <a:cs typeface="Tahoma" pitchFamily="34" charset="0"/>
            </a:endParaRPr>
          </a:p>
          <a:p>
            <a:r>
              <a:rPr lang="en-US" sz="1400" dirty="0" smtClean="0">
                <a:solidFill>
                  <a:prstClr val="white"/>
                </a:solidFill>
                <a:latin typeface="Tahoma" pitchFamily="34" charset="0"/>
                <a:ea typeface="Tahoma" pitchFamily="34" charset="0"/>
                <a:cs typeface="Tahoma" pitchFamily="34" charset="0"/>
              </a:rPr>
              <a:t>Indicators of Academic Achievement</a:t>
            </a:r>
            <a:endParaRPr lang="en-US" sz="1400" dirty="0">
              <a:solidFill>
                <a:prstClr val="white"/>
              </a:solidFill>
              <a:latin typeface="Tahoma" pitchFamily="34" charset="0"/>
              <a:ea typeface="Tahoma" pitchFamily="34" charset="0"/>
              <a:cs typeface="Tahoma" pitchFamily="34" charset="0"/>
            </a:endParaRPr>
          </a:p>
          <a:p>
            <a:r>
              <a:rPr lang="en-US" sz="1400" dirty="0" smtClean="0">
                <a:solidFill>
                  <a:prstClr val="white"/>
                </a:solidFill>
                <a:latin typeface="Tahoma" pitchFamily="34" charset="0"/>
                <a:ea typeface="Tahoma" pitchFamily="34" charset="0"/>
                <a:cs typeface="Tahoma" pitchFamily="34" charset="0"/>
              </a:rPr>
              <a:t>Indicators of Closing the Achievement Gap, All Students</a:t>
            </a:r>
            <a:endParaRPr lang="en-US" sz="1400" dirty="0">
              <a:solidFill>
                <a:prstClr val="white"/>
              </a:solidFill>
              <a:latin typeface="Tahoma" pitchFamily="34" charset="0"/>
              <a:ea typeface="Tahoma" pitchFamily="34" charset="0"/>
              <a:cs typeface="Tahoma" pitchFamily="34" charset="0"/>
            </a:endParaRPr>
          </a:p>
          <a:p>
            <a:r>
              <a:rPr lang="en-US" sz="1400" dirty="0" smtClean="0">
                <a:solidFill>
                  <a:prstClr val="white"/>
                </a:solidFill>
                <a:latin typeface="Tahoma" pitchFamily="34" charset="0"/>
                <a:ea typeface="Tahoma" pitchFamily="34" charset="0"/>
                <a:cs typeface="Tahoma" pitchFamily="34" charset="0"/>
              </a:rPr>
              <a:t>Indicators of Closing the Achievement Gap, Subgroups</a:t>
            </a:r>
            <a:endParaRPr lang="en-US" sz="1400" dirty="0">
              <a:solidFill>
                <a:prstClr val="white"/>
              </a:solidFill>
              <a:latin typeface="Tahoma" pitchFamily="34" charset="0"/>
              <a:ea typeface="Tahoma" pitchFamily="34" charset="0"/>
              <a:cs typeface="Tahoma" pitchFamily="34" charset="0"/>
            </a:endParaRPr>
          </a:p>
          <a:p>
            <a:r>
              <a:rPr lang="en-US" sz="1400" dirty="0" smtClean="0">
                <a:solidFill>
                  <a:prstClr val="white"/>
                </a:solidFill>
                <a:latin typeface="Tahoma" pitchFamily="34" charset="0"/>
                <a:ea typeface="Tahoma" pitchFamily="34" charset="0"/>
                <a:cs typeface="Tahoma" pitchFamily="34" charset="0"/>
              </a:rPr>
              <a:t>Academic Growth PVAAS</a:t>
            </a:r>
            <a:endParaRPr lang="en-US" sz="1400" dirty="0">
              <a:solidFill>
                <a:prstClr val="white"/>
              </a:solidFill>
              <a:latin typeface="Tahoma" pitchFamily="34" charset="0"/>
              <a:ea typeface="Tahoma" pitchFamily="34" charset="0"/>
              <a:cs typeface="Tahoma" pitchFamily="34" charset="0"/>
            </a:endParaRPr>
          </a:p>
          <a:p>
            <a:r>
              <a:rPr lang="en-US" sz="1400" dirty="0" smtClean="0">
                <a:solidFill>
                  <a:prstClr val="white"/>
                </a:solidFill>
                <a:latin typeface="Tahoma" pitchFamily="34" charset="0"/>
                <a:ea typeface="Tahoma" pitchFamily="34" charset="0"/>
                <a:cs typeface="Tahoma" pitchFamily="34" charset="0"/>
              </a:rPr>
              <a:t>Other Academic Indicators</a:t>
            </a:r>
            <a:endParaRPr lang="en-US" sz="1400" dirty="0">
              <a:solidFill>
                <a:prstClr val="white"/>
              </a:solidFill>
              <a:latin typeface="Tahoma" pitchFamily="34" charset="0"/>
              <a:ea typeface="Tahoma" pitchFamily="34" charset="0"/>
              <a:cs typeface="Tahoma" pitchFamily="34" charset="0"/>
            </a:endParaRPr>
          </a:p>
          <a:p>
            <a:r>
              <a:rPr lang="en-US" sz="1400" dirty="0" smtClean="0">
                <a:solidFill>
                  <a:prstClr val="white"/>
                </a:solidFill>
                <a:latin typeface="Tahoma" pitchFamily="34" charset="0"/>
                <a:ea typeface="Tahoma" pitchFamily="34" charset="0"/>
                <a:cs typeface="Tahoma" pitchFamily="34" charset="0"/>
              </a:rPr>
              <a:t>Credit for Advanced Achievement</a:t>
            </a:r>
            <a:endParaRPr lang="en-US" sz="1400" dirty="0">
              <a:solidFill>
                <a:prstClr val="white"/>
              </a:solidFill>
              <a:latin typeface="Tahoma" pitchFamily="34" charset="0"/>
              <a:ea typeface="Tahoma" pitchFamily="34" charset="0"/>
              <a:cs typeface="Tahoma" pitchFamily="34" charset="0"/>
            </a:endParaRPr>
          </a:p>
          <a:p>
            <a:endParaRPr lang="en-US" sz="1400" dirty="0">
              <a:solidFill>
                <a:prstClr val="white"/>
              </a:solidFill>
              <a:latin typeface="Tahoma" pitchFamily="34" charset="0"/>
              <a:ea typeface="Tahoma" pitchFamily="34" charset="0"/>
              <a:cs typeface="Tahoma" pitchFamily="34" charset="0"/>
            </a:endParaRPr>
          </a:p>
        </p:txBody>
      </p:sp>
      <p:sp>
        <p:nvSpPr>
          <p:cNvPr id="6" name="TextBox 5"/>
          <p:cNvSpPr txBox="1"/>
          <p:nvPr/>
        </p:nvSpPr>
        <p:spPr>
          <a:xfrm>
            <a:off x="5750313" y="3886200"/>
            <a:ext cx="2895600" cy="954107"/>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p:spPr>
        <p:txBody>
          <a:bodyPr wrap="square" rtlCol="0">
            <a:spAutoFit/>
          </a:bodyPr>
          <a:lstStyle/>
          <a:p>
            <a:r>
              <a:rPr lang="en-US" sz="1400" b="1" dirty="0">
                <a:solidFill>
                  <a:prstClr val="black"/>
                </a:solidFill>
                <a:latin typeface="Tahoma" pitchFamily="34" charset="0"/>
                <a:ea typeface="Tahoma" pitchFamily="34" charset="0"/>
                <a:cs typeface="Tahoma" pitchFamily="34" charset="0"/>
              </a:rPr>
              <a:t>Correlation/Relationship </a:t>
            </a:r>
            <a:r>
              <a:rPr lang="en-US" sz="1400" b="1" dirty="0" smtClean="0">
                <a:solidFill>
                  <a:prstClr val="black"/>
                </a:solidFill>
                <a:latin typeface="Tahoma" pitchFamily="34" charset="0"/>
                <a:ea typeface="Tahoma" pitchFamily="34" charset="0"/>
                <a:cs typeface="Tahoma" pitchFamily="34" charset="0"/>
              </a:rPr>
              <a:t>based on Teacher Level Measures</a:t>
            </a:r>
            <a:endParaRPr lang="en-US" sz="1400" b="1" dirty="0">
              <a:solidFill>
                <a:prstClr val="black"/>
              </a:solidFill>
              <a:latin typeface="Tahoma" pitchFamily="34" charset="0"/>
              <a:ea typeface="Tahoma" pitchFamily="34" charset="0"/>
              <a:cs typeface="Tahoma" pitchFamily="34" charset="0"/>
            </a:endParaRPr>
          </a:p>
          <a:p>
            <a:r>
              <a:rPr lang="en-US" sz="1400" dirty="0">
                <a:solidFill>
                  <a:prstClr val="black"/>
                </a:solidFill>
                <a:latin typeface="Tahoma" pitchFamily="34" charset="0"/>
                <a:ea typeface="Tahoma" pitchFamily="34" charset="0"/>
                <a:cs typeface="Tahoma" pitchFamily="34" charset="0"/>
              </a:rPr>
              <a:t>PVAAS</a:t>
            </a:r>
          </a:p>
        </p:txBody>
      </p:sp>
      <p:sp>
        <p:nvSpPr>
          <p:cNvPr id="3" name="TextBox 2"/>
          <p:cNvSpPr txBox="1"/>
          <p:nvPr/>
        </p:nvSpPr>
        <p:spPr>
          <a:xfrm>
            <a:off x="4436327" y="4876800"/>
            <a:ext cx="4191000" cy="1384995"/>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p:spPr>
        <p:txBody>
          <a:bodyPr wrap="square" rtlCol="0">
            <a:spAutoFit/>
          </a:bodyPr>
          <a:lstStyle/>
          <a:p>
            <a:r>
              <a:rPr lang="en-US" sz="1400" b="1" dirty="0">
                <a:solidFill>
                  <a:prstClr val="black"/>
                </a:solidFill>
                <a:latin typeface="Tahoma" pitchFamily="34" charset="0"/>
                <a:ea typeface="Tahoma" pitchFamily="34" charset="0"/>
                <a:cs typeface="Tahoma" pitchFamily="34" charset="0"/>
              </a:rPr>
              <a:t>Elective Data/SLOs</a:t>
            </a:r>
          </a:p>
          <a:p>
            <a:r>
              <a:rPr lang="en-US" sz="1400" dirty="0">
                <a:solidFill>
                  <a:prstClr val="black"/>
                </a:solidFill>
                <a:latin typeface="Tahoma" pitchFamily="34" charset="0"/>
                <a:ea typeface="Tahoma" pitchFamily="34" charset="0"/>
                <a:cs typeface="Tahoma" pitchFamily="34" charset="0"/>
              </a:rPr>
              <a:t>District Designed Measures and Examinations</a:t>
            </a:r>
          </a:p>
          <a:p>
            <a:r>
              <a:rPr lang="en-US" sz="1400" dirty="0">
                <a:solidFill>
                  <a:prstClr val="black"/>
                </a:solidFill>
                <a:latin typeface="Tahoma" pitchFamily="34" charset="0"/>
                <a:ea typeface="Tahoma" pitchFamily="34" charset="0"/>
                <a:cs typeface="Tahoma" pitchFamily="34" charset="0"/>
              </a:rPr>
              <a:t>Nationally Recognized Standardized Tests</a:t>
            </a:r>
          </a:p>
          <a:p>
            <a:r>
              <a:rPr lang="en-US" sz="1400" dirty="0">
                <a:solidFill>
                  <a:prstClr val="black"/>
                </a:solidFill>
                <a:latin typeface="Tahoma" pitchFamily="34" charset="0"/>
                <a:ea typeface="Tahoma" pitchFamily="34" charset="0"/>
                <a:cs typeface="Tahoma" pitchFamily="34" charset="0"/>
              </a:rPr>
              <a:t>Industry Certification Examinations</a:t>
            </a:r>
          </a:p>
          <a:p>
            <a:r>
              <a:rPr lang="en-US" sz="1400" dirty="0">
                <a:solidFill>
                  <a:prstClr val="black"/>
                </a:solidFill>
                <a:latin typeface="Tahoma" pitchFamily="34" charset="0"/>
                <a:ea typeface="Tahoma" pitchFamily="34" charset="0"/>
                <a:cs typeface="Tahoma" pitchFamily="34" charset="0"/>
              </a:rPr>
              <a:t>Student Projects Pursuant to Local Requirements</a:t>
            </a:r>
          </a:p>
          <a:p>
            <a:r>
              <a:rPr lang="en-US" sz="1400" dirty="0">
                <a:solidFill>
                  <a:prstClr val="black"/>
                </a:solidFill>
                <a:latin typeface="Tahoma" pitchFamily="34" charset="0"/>
                <a:ea typeface="Tahoma" pitchFamily="34" charset="0"/>
                <a:cs typeface="Tahoma" pitchFamily="34" charset="0"/>
              </a:rPr>
              <a:t>Student Portfolios Pursuant to Local Requirements</a:t>
            </a:r>
          </a:p>
        </p:txBody>
      </p:sp>
      <p:sp>
        <p:nvSpPr>
          <p:cNvPr id="7" name="TextBox 6"/>
          <p:cNvSpPr txBox="1"/>
          <p:nvPr/>
        </p:nvSpPr>
        <p:spPr>
          <a:xfrm>
            <a:off x="310497" y="889337"/>
            <a:ext cx="8458200" cy="1015663"/>
          </a:xfrm>
          <a:prstGeom prst="rect">
            <a:avLst/>
          </a:prstGeom>
          <a:noFill/>
        </p:spPr>
        <p:txBody>
          <a:bodyPr wrap="square" rtlCol="0">
            <a:spAutoFit/>
          </a:bodyPr>
          <a:lstStyle/>
          <a:p>
            <a:pPr algn="ctr"/>
            <a:r>
              <a:rPr lang="en-US" sz="2000" b="1" dirty="0">
                <a:solidFill>
                  <a:srgbClr val="1F497D"/>
                </a:solidFill>
                <a:latin typeface="Tahoma" pitchFamily="34" charset="0"/>
                <a:ea typeface="Tahoma" pitchFamily="34" charset="0"/>
                <a:cs typeface="Tahoma" pitchFamily="34" charset="0"/>
              </a:rPr>
              <a:t>Principal Effectiveness System in Act 82 of </a:t>
            </a:r>
            <a:r>
              <a:rPr lang="en-US" sz="2000" b="1" dirty="0" smtClean="0">
                <a:solidFill>
                  <a:srgbClr val="1F497D"/>
                </a:solidFill>
                <a:latin typeface="Tahoma" pitchFamily="34" charset="0"/>
                <a:ea typeface="Tahoma" pitchFamily="34" charset="0"/>
                <a:cs typeface="Tahoma" pitchFamily="34" charset="0"/>
              </a:rPr>
              <a:t>2012</a:t>
            </a:r>
          </a:p>
          <a:p>
            <a:pPr algn="ctr"/>
            <a:r>
              <a:rPr lang="en-US" sz="2000" b="1" i="1" dirty="0" smtClean="0">
                <a:solidFill>
                  <a:srgbClr val="1F497D"/>
                </a:solidFill>
                <a:latin typeface="Tahoma" pitchFamily="34" charset="0"/>
                <a:ea typeface="Tahoma" pitchFamily="34" charset="0"/>
                <a:cs typeface="Tahoma" pitchFamily="34" charset="0"/>
              </a:rPr>
              <a:t>Effective 2014-2015 SY</a:t>
            </a:r>
            <a:r>
              <a:rPr lang="en-US" sz="2000" b="1" dirty="0" smtClean="0">
                <a:solidFill>
                  <a:srgbClr val="1F497D"/>
                </a:solidFill>
                <a:latin typeface="Tahoma" pitchFamily="34" charset="0"/>
                <a:ea typeface="Tahoma" pitchFamily="34" charset="0"/>
                <a:cs typeface="Tahoma" pitchFamily="34" charset="0"/>
              </a:rPr>
              <a:t> </a:t>
            </a:r>
            <a:endParaRPr lang="en-US" sz="2000" b="1" dirty="0">
              <a:solidFill>
                <a:srgbClr val="1F497D"/>
              </a:solidFill>
              <a:latin typeface="Tahoma" pitchFamily="34" charset="0"/>
              <a:ea typeface="Tahoma" pitchFamily="34" charset="0"/>
              <a:cs typeface="Tahoma" pitchFamily="34" charset="0"/>
            </a:endParaRPr>
          </a:p>
          <a:p>
            <a:pPr algn="ctr"/>
            <a:endParaRPr lang="en-US" sz="2000" b="1" dirty="0">
              <a:solidFill>
                <a:srgbClr val="1F497D"/>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0005171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sz="3200" b="1" dirty="0" smtClean="0">
                <a:latin typeface="Times New Roman" panose="02020603050405020304" pitchFamily="18" charset="0"/>
                <a:cs typeface="Times New Roman" panose="02020603050405020304" pitchFamily="18" charset="0"/>
              </a:rPr>
              <a:t>Rating Tool</a:t>
            </a:r>
            <a:r>
              <a:rPr lang="en-US" sz="2400" dirty="0"/>
              <a:t/>
            </a:r>
            <a:br>
              <a:rPr lang="en-US" sz="2400" dirty="0"/>
            </a:br>
            <a:r>
              <a:rPr lang="en-US" sz="2200" i="1" dirty="0" smtClean="0">
                <a:latin typeface="Times New Roman" panose="02020603050405020304" pitchFamily="18" charset="0"/>
                <a:cs typeface="Times New Roman" panose="02020603050405020304" pitchFamily="18" charset="0"/>
              </a:rPr>
              <a:t>Starting in the 2014-15 School Year</a:t>
            </a:r>
            <a:endParaRPr lang="en-US" sz="2200"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10656" y="2219230"/>
            <a:ext cx="8686800" cy="4525963"/>
          </a:xfrm>
          <a:noFill/>
        </p:spPr>
        <p:txBody>
          <a:bodyPr>
            <a:normAutofit lnSpcReduction="10000"/>
          </a:bodyPr>
          <a:lstStyle/>
          <a:p>
            <a:r>
              <a:rPr lang="en-US" sz="2400" dirty="0" smtClean="0">
                <a:solidFill>
                  <a:srgbClr val="080808"/>
                </a:solidFill>
                <a:latin typeface="Times New Roman" panose="02020603050405020304" pitchFamily="18" charset="0"/>
                <a:cs typeface="Times New Roman" panose="02020603050405020304" pitchFamily="18" charset="0"/>
              </a:rPr>
              <a:t>A rating tool will be developed that incorporates all aspects of the Principal Effectiveness System such that a final rating for a principal can be determined.</a:t>
            </a:r>
            <a:br>
              <a:rPr lang="en-US" sz="2400" dirty="0" smtClean="0">
                <a:solidFill>
                  <a:srgbClr val="080808"/>
                </a:solidFill>
                <a:latin typeface="Times New Roman" panose="02020603050405020304" pitchFamily="18" charset="0"/>
                <a:cs typeface="Times New Roman" panose="02020603050405020304" pitchFamily="18" charset="0"/>
              </a:rPr>
            </a:br>
            <a:endParaRPr lang="en-US" sz="2400" dirty="0" smtClean="0">
              <a:solidFill>
                <a:srgbClr val="080808"/>
              </a:solidFill>
              <a:latin typeface="Times New Roman" panose="02020603050405020304" pitchFamily="18" charset="0"/>
              <a:cs typeface="Times New Roman" panose="02020603050405020304" pitchFamily="18" charset="0"/>
            </a:endParaRPr>
          </a:p>
          <a:p>
            <a:r>
              <a:rPr lang="en-US" sz="2400" dirty="0">
                <a:solidFill>
                  <a:srgbClr val="080808"/>
                </a:solidFill>
                <a:latin typeface="Times New Roman" panose="02020603050405020304" pitchFamily="18" charset="0"/>
                <a:cs typeface="Times New Roman" panose="02020603050405020304" pitchFamily="18" charset="0"/>
              </a:rPr>
              <a:t>F</a:t>
            </a:r>
            <a:r>
              <a:rPr lang="en-US" sz="2400" dirty="0" smtClean="0">
                <a:solidFill>
                  <a:srgbClr val="080808"/>
                </a:solidFill>
                <a:latin typeface="Times New Roman" panose="02020603050405020304" pitchFamily="18" charset="0"/>
                <a:cs typeface="Times New Roman" panose="02020603050405020304" pitchFamily="18" charset="0"/>
              </a:rPr>
              <a:t>inal ratings and all supporting evidence/documentation for individuals will be kept at the local level.  Only aggregate ratings information will be submitted to PDE. </a:t>
            </a:r>
            <a:br>
              <a:rPr lang="en-US" sz="2400" dirty="0" smtClean="0">
                <a:solidFill>
                  <a:srgbClr val="080808"/>
                </a:solidFill>
                <a:latin typeface="Times New Roman" panose="02020603050405020304" pitchFamily="18" charset="0"/>
                <a:cs typeface="Times New Roman" panose="02020603050405020304" pitchFamily="18" charset="0"/>
              </a:rPr>
            </a:br>
            <a:endParaRPr lang="en-US" sz="2400" dirty="0" smtClean="0">
              <a:solidFill>
                <a:srgbClr val="080808"/>
              </a:solidFill>
              <a:latin typeface="Times New Roman" panose="02020603050405020304" pitchFamily="18" charset="0"/>
              <a:cs typeface="Times New Roman" panose="02020603050405020304" pitchFamily="18" charset="0"/>
            </a:endParaRPr>
          </a:p>
          <a:p>
            <a:r>
              <a:rPr lang="en-US" sz="2400" dirty="0" smtClean="0">
                <a:solidFill>
                  <a:srgbClr val="080808"/>
                </a:solidFill>
                <a:latin typeface="Times New Roman" panose="02020603050405020304" pitchFamily="18" charset="0"/>
                <a:cs typeface="Times New Roman" panose="02020603050405020304" pitchFamily="18" charset="0"/>
              </a:rPr>
              <a:t>The rating tool will reflect a similar design as the one developed for teacher evaluation.</a:t>
            </a:r>
            <a:br>
              <a:rPr lang="en-US" sz="2400" dirty="0" smtClean="0">
                <a:solidFill>
                  <a:srgbClr val="080808"/>
                </a:solidFill>
                <a:latin typeface="Times New Roman" panose="02020603050405020304" pitchFamily="18" charset="0"/>
                <a:cs typeface="Times New Roman" panose="02020603050405020304" pitchFamily="18" charset="0"/>
              </a:rPr>
            </a:br>
            <a:r>
              <a:rPr lang="en-US" sz="2400" dirty="0" smtClean="0">
                <a:solidFill>
                  <a:srgbClr val="080808"/>
                </a:solidFill>
                <a:latin typeface="Times New Roman" panose="02020603050405020304" pitchFamily="18" charset="0"/>
                <a:cs typeface="Times New Roman" panose="02020603050405020304" pitchFamily="18" charset="0"/>
              </a:rPr>
              <a:t/>
            </a:r>
            <a:br>
              <a:rPr lang="en-US" sz="2400" dirty="0" smtClean="0">
                <a:solidFill>
                  <a:srgbClr val="080808"/>
                </a:solidFill>
                <a:latin typeface="Times New Roman" panose="02020603050405020304" pitchFamily="18" charset="0"/>
                <a:cs typeface="Times New Roman" panose="02020603050405020304" pitchFamily="18" charset="0"/>
              </a:rPr>
            </a:br>
            <a:r>
              <a:rPr lang="en-US" sz="2400" dirty="0" smtClean="0">
                <a:solidFill>
                  <a:srgbClr val="080808"/>
                </a:solidFill>
              </a:rPr>
              <a:t/>
            </a:r>
            <a:br>
              <a:rPr lang="en-US" sz="2400" dirty="0" smtClean="0">
                <a:solidFill>
                  <a:srgbClr val="080808"/>
                </a:solidFill>
              </a:rPr>
            </a:br>
            <a:endParaRPr lang="en-US" sz="2400" dirty="0" smtClean="0">
              <a:solidFill>
                <a:srgbClr val="080808"/>
              </a:solidFill>
            </a:endParaRPr>
          </a:p>
          <a:p>
            <a:pPr marL="457200" lvl="1" indent="0">
              <a:buNone/>
            </a:pPr>
            <a:endParaRPr lang="en-US" sz="1800" dirty="0" smtClean="0">
              <a:solidFill>
                <a:srgbClr val="080808"/>
              </a:solidFill>
            </a:endParaRPr>
          </a:p>
          <a:p>
            <a:pPr marL="457200" lvl="1" indent="0">
              <a:buNone/>
            </a:pPr>
            <a:endParaRPr lang="en-US" dirty="0" smtClean="0">
              <a:solidFill>
                <a:srgbClr val="080808"/>
              </a:solidFill>
            </a:endParaRP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lvl="1"/>
            <a:endParaRPr lang="en-US" sz="2400" dirty="0" smtClean="0">
              <a:solidFill>
                <a:srgbClr val="FF000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41</a:t>
            </a:fld>
            <a:endParaRPr lang="en-US" dirty="0"/>
          </a:p>
        </p:txBody>
      </p:sp>
    </p:spTree>
    <p:extLst>
      <p:ext uri="{BB962C8B-B14F-4D97-AF65-F5344CB8AC3E}">
        <p14:creationId xmlns:p14="http://schemas.microsoft.com/office/powerpoint/2010/main" val="35621350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2426006"/>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4000" b="1" dirty="0" smtClean="0"/>
              <a:t>Alignment with </a:t>
            </a:r>
          </a:p>
          <a:p>
            <a:r>
              <a:rPr lang="en-US" sz="4000" b="1" dirty="0" smtClean="0"/>
              <a:t>PA Inspired Leadership</a:t>
            </a:r>
            <a:endParaRPr lang="en-US" sz="4000" b="1" dirty="0"/>
          </a:p>
        </p:txBody>
      </p:sp>
      <p:pic>
        <p:nvPicPr>
          <p:cNvPr id="7170" name="Picture 2" descr="C:\Users\WIU\AppData\Local\Microsoft\Windows\Temporary Internet Files\Content.IE5\6K0MQ5H3\MP90043049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155" y="1587321"/>
            <a:ext cx="3683358" cy="36833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5463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960438"/>
            <a:ext cx="8629649" cy="1196022"/>
          </a:xfrm>
        </p:spPr>
        <p:txBody>
          <a:bodyPr/>
          <a:lstStyle/>
          <a:p>
            <a:r>
              <a:rPr lang="en-US" sz="3200" b="1" dirty="0" smtClean="0"/>
              <a:t>Alignment </a:t>
            </a:r>
            <a:r>
              <a:rPr lang="en-US" sz="3200" b="1" dirty="0"/>
              <a:t>with </a:t>
            </a:r>
            <a:r>
              <a:rPr lang="en-US" sz="3200" b="1" dirty="0" smtClean="0"/>
              <a:t>PIL</a:t>
            </a:r>
            <a:br>
              <a:rPr lang="en-US" sz="3200" b="1" dirty="0" smtClean="0"/>
            </a:br>
            <a:r>
              <a:rPr lang="en-US" sz="2200" i="1" dirty="0"/>
              <a:t>Possible Approaches </a:t>
            </a:r>
          </a:p>
        </p:txBody>
      </p:sp>
      <p:sp>
        <p:nvSpPr>
          <p:cNvPr id="3" name="Content Placeholder 2"/>
          <p:cNvSpPr>
            <a:spLocks noGrp="1"/>
          </p:cNvSpPr>
          <p:nvPr>
            <p:ph idx="1"/>
          </p:nvPr>
        </p:nvSpPr>
        <p:spPr>
          <a:xfrm>
            <a:off x="457200" y="2148840"/>
            <a:ext cx="8229600" cy="4709160"/>
          </a:xfrm>
        </p:spPr>
        <p:txBody>
          <a:bodyPr/>
          <a:lstStyle/>
          <a:p>
            <a:pPr lvl="0"/>
            <a:r>
              <a:rPr lang="en-US" sz="2200" dirty="0" smtClean="0"/>
              <a:t>Following the completion of initial training on the Danielson Framework for Teaching and certification for inter-rater reliability, principals will receive reinforcement of these concepts within the PIL program.</a:t>
            </a:r>
            <a:r>
              <a:rPr lang="en-US" sz="1800" dirty="0"/>
              <a:t/>
            </a:r>
            <a:br>
              <a:rPr lang="en-US" sz="1800" dirty="0"/>
            </a:br>
            <a:endParaRPr lang="en-US" sz="1800" dirty="0" smtClean="0"/>
          </a:p>
          <a:p>
            <a:pPr lvl="0"/>
            <a:r>
              <a:rPr lang="en-US" sz="2200" dirty="0" smtClean="0"/>
              <a:t>Incorporate </a:t>
            </a:r>
            <a:r>
              <a:rPr lang="en-US" sz="2200" dirty="0"/>
              <a:t>teacher evaluation information into NISL Course </a:t>
            </a:r>
            <a:r>
              <a:rPr lang="en-US" sz="2200" dirty="0" smtClean="0"/>
              <a:t>1</a:t>
            </a:r>
            <a:br>
              <a:rPr lang="en-US" sz="2200" dirty="0" smtClean="0"/>
            </a:br>
            <a:r>
              <a:rPr lang="en-US" sz="2200" dirty="0" smtClean="0"/>
              <a:t>(</a:t>
            </a:r>
            <a:r>
              <a:rPr lang="en-US" sz="2200" dirty="0"/>
              <a:t>part of Principal Induction</a:t>
            </a:r>
            <a:r>
              <a:rPr lang="en-US" sz="2200" dirty="0" smtClean="0"/>
              <a:t>).</a:t>
            </a:r>
            <a:endParaRPr lang="en-US" sz="2200" b="1" dirty="0" smtClean="0">
              <a:solidFill>
                <a:srgbClr val="FF0000"/>
              </a:solidFill>
            </a:endParaRPr>
          </a:p>
          <a:p>
            <a:pPr lvl="1"/>
            <a:r>
              <a:rPr lang="en-US" sz="1800" dirty="0" smtClean="0"/>
              <a:t>Currently </a:t>
            </a:r>
            <a:r>
              <a:rPr lang="en-US" sz="1800" dirty="0"/>
              <a:t>PIL Induction participants must complete an Administrative Leadership Project (ALP). </a:t>
            </a:r>
            <a:endParaRPr lang="en-US" sz="1800" dirty="0" smtClean="0"/>
          </a:p>
          <a:p>
            <a:pPr lvl="1"/>
            <a:r>
              <a:rPr lang="en-US" sz="1800" dirty="0" smtClean="0"/>
              <a:t>As </a:t>
            </a:r>
            <a:r>
              <a:rPr lang="en-US" sz="1800" dirty="0"/>
              <a:t>the ALP must be focused on improving student achievement, we would require that </a:t>
            </a:r>
            <a:r>
              <a:rPr lang="en-US" sz="1800" dirty="0" smtClean="0"/>
              <a:t>participants </a:t>
            </a:r>
            <a:r>
              <a:rPr lang="en-US" sz="1800" dirty="0"/>
              <a:t>connect their individual ALP back to a specific d</a:t>
            </a:r>
            <a:r>
              <a:rPr lang="en-US" sz="1800" dirty="0" smtClean="0"/>
              <a:t>omains </a:t>
            </a:r>
            <a:r>
              <a:rPr lang="en-US" sz="1800" dirty="0"/>
              <a:t>in the evaluation tool. </a:t>
            </a:r>
            <a:endParaRPr lang="en-US" sz="1800" dirty="0" smtClean="0"/>
          </a:p>
          <a:p>
            <a:pPr lvl="1"/>
            <a:r>
              <a:rPr lang="en-US" sz="1800" dirty="0" smtClean="0"/>
              <a:t>Potential </a:t>
            </a:r>
            <a:r>
              <a:rPr lang="en-US" sz="1800" dirty="0"/>
              <a:t>of creating a Professional Learning Community for the participants through SAS</a:t>
            </a:r>
            <a:r>
              <a:rPr lang="en-US" sz="1800" dirty="0" smtClean="0"/>
              <a:t>.</a:t>
            </a:r>
            <a:endParaRPr lang="en-US" sz="1800" dirty="0"/>
          </a:p>
        </p:txBody>
      </p:sp>
      <p:sp>
        <p:nvSpPr>
          <p:cNvPr id="5" name="Slide Number Placeholder 3"/>
          <p:cNvSpPr txBox="1">
            <a:spLocks/>
          </p:cNvSpPr>
          <p:nvPr/>
        </p:nvSpPr>
        <p:spPr>
          <a:xfrm>
            <a:off x="8534399" y="65087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43</a:t>
            </a:fld>
            <a:endParaRPr lang="en-US" dirty="0"/>
          </a:p>
        </p:txBody>
      </p:sp>
    </p:spTree>
    <p:extLst>
      <p:ext uri="{BB962C8B-B14F-4D97-AF65-F5344CB8AC3E}">
        <p14:creationId xmlns:p14="http://schemas.microsoft.com/office/powerpoint/2010/main" val="1762710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57922"/>
          </a:xfrm>
        </p:spPr>
        <p:txBody>
          <a:bodyPr/>
          <a:lstStyle/>
          <a:p>
            <a:r>
              <a:rPr lang="en-US" sz="3200" b="1" dirty="0" smtClean="0"/>
              <a:t>Alignment </a:t>
            </a:r>
            <a:r>
              <a:rPr lang="en-US" sz="3200" b="1" dirty="0"/>
              <a:t>with </a:t>
            </a:r>
            <a:r>
              <a:rPr lang="en-US" sz="3200" b="1" dirty="0" smtClean="0"/>
              <a:t>PIL</a:t>
            </a:r>
            <a:br>
              <a:rPr lang="en-US" sz="3200" b="1" dirty="0" smtClean="0"/>
            </a:br>
            <a:r>
              <a:rPr lang="en-US" sz="2200" i="1" dirty="0"/>
              <a:t>Possible Approaches </a:t>
            </a:r>
          </a:p>
        </p:txBody>
      </p:sp>
      <p:sp>
        <p:nvSpPr>
          <p:cNvPr id="3" name="Content Placeholder 2"/>
          <p:cNvSpPr>
            <a:spLocks noGrp="1"/>
          </p:cNvSpPr>
          <p:nvPr>
            <p:ph idx="1"/>
          </p:nvPr>
        </p:nvSpPr>
        <p:spPr/>
        <p:txBody>
          <a:bodyPr/>
          <a:lstStyle/>
          <a:p>
            <a:pPr lvl="0"/>
            <a:r>
              <a:rPr lang="en-US" sz="2400" dirty="0"/>
              <a:t>Incorporate training on the F</a:t>
            </a:r>
            <a:r>
              <a:rPr lang="en-US" sz="2400" dirty="0" smtClean="0"/>
              <a:t>ramework for Leadership </a:t>
            </a:r>
            <a:r>
              <a:rPr lang="en-US" sz="2400" dirty="0"/>
              <a:t>into Course 1</a:t>
            </a:r>
            <a:r>
              <a:rPr lang="en-US" sz="2400" dirty="0" smtClean="0"/>
              <a:t>, </a:t>
            </a:r>
            <a:r>
              <a:rPr lang="en-US" sz="2400" dirty="0"/>
              <a:t>Unit 3 (Principal Induction) where participants must focus on the elements of Standards-Based Instructional Systems, as found </a:t>
            </a:r>
            <a:r>
              <a:rPr lang="en-US" sz="2400" dirty="0" smtClean="0"/>
              <a:t>on </a:t>
            </a:r>
            <a:r>
              <a:rPr lang="en-US" sz="2400" dirty="0"/>
              <a:t>SAS</a:t>
            </a:r>
            <a:r>
              <a:rPr lang="en-US" sz="2400" dirty="0" smtClean="0"/>
              <a:t>.</a:t>
            </a:r>
            <a:br>
              <a:rPr lang="en-US" sz="2400" dirty="0" smtClean="0"/>
            </a:br>
            <a:endParaRPr lang="en-US" sz="2400" dirty="0"/>
          </a:p>
          <a:p>
            <a:pPr lvl="0"/>
            <a:r>
              <a:rPr lang="en-US" sz="2400" dirty="0"/>
              <a:t>Incorporate training on the </a:t>
            </a:r>
            <a:r>
              <a:rPr lang="en-US" sz="2400" dirty="0" smtClean="0"/>
              <a:t>Framework for Leadership </a:t>
            </a:r>
            <a:r>
              <a:rPr lang="en-US" sz="2400" dirty="0"/>
              <a:t>into Course 1</a:t>
            </a:r>
            <a:r>
              <a:rPr lang="en-US" sz="2400" dirty="0" smtClean="0"/>
              <a:t>, </a:t>
            </a:r>
            <a:r>
              <a:rPr lang="en-US" sz="2400" dirty="0"/>
              <a:t>Unit 4 (Principal Induction) where participants could actually focus on the use of the </a:t>
            </a:r>
            <a:r>
              <a:rPr lang="en-US" sz="2400" dirty="0" smtClean="0"/>
              <a:t>framework </a:t>
            </a:r>
            <a:r>
              <a:rPr lang="en-US" sz="2400" dirty="0"/>
              <a:t>in each of the </a:t>
            </a:r>
            <a:r>
              <a:rPr lang="en-US" sz="2400" dirty="0" smtClean="0"/>
              <a:t>domains</a:t>
            </a:r>
            <a:r>
              <a:rPr lang="en-US" sz="2400" dirty="0"/>
              <a:t>.</a:t>
            </a:r>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44</a:t>
            </a:fld>
            <a:endParaRPr lang="en-US" dirty="0"/>
          </a:p>
        </p:txBody>
      </p:sp>
    </p:spTree>
    <p:extLst>
      <p:ext uri="{BB962C8B-B14F-4D97-AF65-F5344CB8AC3E}">
        <p14:creationId xmlns:p14="http://schemas.microsoft.com/office/powerpoint/2010/main" val="19608663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49362"/>
          </a:xfrm>
        </p:spPr>
        <p:txBody>
          <a:bodyPr/>
          <a:lstStyle/>
          <a:p>
            <a:r>
              <a:rPr lang="en-US" sz="3200" b="1" dirty="0" smtClean="0"/>
              <a:t>Principal Effectiveness Instrument</a:t>
            </a:r>
            <a:br>
              <a:rPr lang="en-US" sz="3200" b="1" dirty="0" smtClean="0"/>
            </a:br>
            <a:r>
              <a:rPr lang="en-US" sz="2200" i="1" dirty="0"/>
              <a:t>Alignment with Act 82 and PIL </a:t>
            </a:r>
            <a:r>
              <a:rPr lang="en-US" sz="2200" i="1" dirty="0" smtClean="0"/>
              <a:t>Program</a:t>
            </a:r>
            <a:endParaRPr lang="en-US" sz="2200" i="1" dirty="0"/>
          </a:p>
        </p:txBody>
      </p:sp>
      <p:sp>
        <p:nvSpPr>
          <p:cNvPr id="5"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45</a:t>
            </a:fld>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236" y="2069962"/>
            <a:ext cx="8730977" cy="3921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24452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A Look Ahead…</a:t>
            </a:r>
            <a:br>
              <a:rPr lang="en-US" sz="3200" b="1" dirty="0" smtClean="0"/>
            </a:br>
            <a:r>
              <a:rPr lang="en-US" sz="2200" i="1" dirty="0"/>
              <a:t>Additional Work to be Completed</a:t>
            </a:r>
          </a:p>
        </p:txBody>
      </p:sp>
      <p:sp>
        <p:nvSpPr>
          <p:cNvPr id="3" name="Content Placeholder 2"/>
          <p:cNvSpPr>
            <a:spLocks noGrp="1"/>
          </p:cNvSpPr>
          <p:nvPr>
            <p:ph idx="1"/>
          </p:nvPr>
        </p:nvSpPr>
        <p:spPr>
          <a:xfrm>
            <a:off x="457200" y="2280285"/>
            <a:ext cx="8229600" cy="3913251"/>
          </a:xfrm>
        </p:spPr>
        <p:txBody>
          <a:bodyPr/>
          <a:lstStyle/>
          <a:p>
            <a:r>
              <a:rPr lang="en-US" sz="2200" dirty="0" smtClean="0"/>
              <a:t>Providing Professional Development modules for inclusion on SAS.</a:t>
            </a:r>
          </a:p>
          <a:p>
            <a:r>
              <a:rPr lang="en-US" sz="2200" dirty="0"/>
              <a:t>D</a:t>
            </a:r>
            <a:r>
              <a:rPr lang="en-US" sz="2200" dirty="0" smtClean="0"/>
              <a:t>eveloping train-the-trainer programs that will provide principals with a global perspective on SLOs and how they can be used collectively by the staff in promoting student achievement.</a:t>
            </a:r>
          </a:p>
          <a:p>
            <a:r>
              <a:rPr lang="en-US" sz="2200" dirty="0" smtClean="0"/>
              <a:t>Looking at developing cohorts for principals in priority &amp; focus schools:</a:t>
            </a:r>
          </a:p>
          <a:p>
            <a:pPr lvl="1"/>
            <a:r>
              <a:rPr lang="en-US" sz="2000" dirty="0" smtClean="0"/>
              <a:t>Cohorts would participate in specialized in-service opportunities offered through PIL program.</a:t>
            </a:r>
          </a:p>
          <a:p>
            <a:pPr lvl="1"/>
            <a:r>
              <a:rPr lang="en-US" sz="2000" dirty="0" smtClean="0"/>
              <a:t>Programs would address achievement and barriers within the current delivery system.</a:t>
            </a:r>
            <a:endParaRPr lang="en-US" sz="20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46</a:t>
            </a:fld>
            <a:endParaRPr lang="en-US" dirty="0"/>
          </a:p>
        </p:txBody>
      </p:sp>
    </p:spTree>
    <p:extLst>
      <p:ext uri="{BB962C8B-B14F-4D97-AF65-F5344CB8AC3E}">
        <p14:creationId xmlns:p14="http://schemas.microsoft.com/office/powerpoint/2010/main" val="13260747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27442"/>
          </a:xfrm>
        </p:spPr>
        <p:txBody>
          <a:bodyPr/>
          <a:lstStyle/>
          <a:p>
            <a:r>
              <a:rPr lang="en-US" sz="3200" b="1" dirty="0"/>
              <a:t>PDE </a:t>
            </a:r>
            <a:r>
              <a:rPr lang="en-US" sz="3200" b="1" dirty="0" smtClean="0"/>
              <a:t>Workgroup  </a:t>
            </a:r>
            <a:r>
              <a:rPr lang="en-US" dirty="0" smtClean="0"/>
              <a:t/>
            </a:r>
            <a:br>
              <a:rPr lang="en-US" dirty="0" smtClean="0"/>
            </a:br>
            <a:r>
              <a:rPr lang="en-US" sz="2200" i="1" dirty="0"/>
              <a:t>Next </a:t>
            </a:r>
            <a:r>
              <a:rPr lang="en-US" sz="2200" i="1" dirty="0" smtClean="0"/>
              <a:t>Steps:  Timeline - update</a:t>
            </a:r>
            <a:endParaRPr lang="en-US" sz="2200" i="1" dirty="0"/>
          </a:p>
        </p:txBody>
      </p:sp>
      <p:sp>
        <p:nvSpPr>
          <p:cNvPr id="3" name="Content Placeholder 2"/>
          <p:cNvSpPr>
            <a:spLocks noGrp="1"/>
          </p:cNvSpPr>
          <p:nvPr>
            <p:ph idx="1"/>
          </p:nvPr>
        </p:nvSpPr>
        <p:spPr/>
        <p:txBody>
          <a:bodyPr/>
          <a:lstStyle/>
          <a:p>
            <a:pPr lvl="0"/>
            <a:r>
              <a:rPr lang="en-US" sz="2400" dirty="0" smtClean="0"/>
              <a:t>Dialogue with Stakeholders:  </a:t>
            </a:r>
            <a:r>
              <a:rPr lang="en-US" sz="2400" dirty="0" smtClean="0">
                <a:solidFill>
                  <a:srgbClr val="0070C0"/>
                </a:solidFill>
              </a:rPr>
              <a:t>Ongoing</a:t>
            </a:r>
          </a:p>
          <a:p>
            <a:pPr lvl="0"/>
            <a:r>
              <a:rPr lang="en-US" sz="2400" dirty="0"/>
              <a:t>Train-the-Trainer (Refresher Training</a:t>
            </a:r>
            <a:r>
              <a:rPr lang="en-US" sz="2400" dirty="0" smtClean="0"/>
              <a:t>) for IUs:</a:t>
            </a:r>
            <a:r>
              <a:rPr lang="en-US" sz="2400" dirty="0" smtClean="0">
                <a:solidFill>
                  <a:srgbClr val="0070C0"/>
                </a:solidFill>
              </a:rPr>
              <a:t>  July 23</a:t>
            </a:r>
            <a:endParaRPr lang="en-US" sz="2400" dirty="0">
              <a:solidFill>
                <a:srgbClr val="0070C0"/>
              </a:solidFill>
            </a:endParaRPr>
          </a:p>
          <a:p>
            <a:pPr lvl="0"/>
            <a:r>
              <a:rPr lang="en-US" sz="2400" dirty="0" smtClean="0"/>
              <a:t>IUs deliver regional turn-around training for central office administrators and principals:  </a:t>
            </a:r>
            <a:r>
              <a:rPr lang="en-US" sz="2400" dirty="0" smtClean="0">
                <a:solidFill>
                  <a:srgbClr val="0070C0"/>
                </a:solidFill>
              </a:rPr>
              <a:t>August 2013 – November 2013</a:t>
            </a:r>
          </a:p>
          <a:p>
            <a:r>
              <a:rPr lang="en-US" sz="2400" dirty="0" smtClean="0"/>
              <a:t>Offer principal effectiveness sessions at SAS Institute:  </a:t>
            </a:r>
            <a:r>
              <a:rPr lang="en-US" sz="2400" dirty="0">
                <a:solidFill>
                  <a:srgbClr val="0070C0"/>
                </a:solidFill>
              </a:rPr>
              <a:t>December </a:t>
            </a:r>
            <a:r>
              <a:rPr lang="en-US" sz="2400" dirty="0" smtClean="0">
                <a:solidFill>
                  <a:srgbClr val="0070C0"/>
                </a:solidFill>
              </a:rPr>
              <a:t>8 - 11, 2013</a:t>
            </a:r>
            <a:endParaRPr lang="en-US" sz="2400" dirty="0">
              <a:solidFill>
                <a:srgbClr val="0070C0"/>
              </a:solidFill>
            </a:endParaRPr>
          </a:p>
          <a:p>
            <a:r>
              <a:rPr lang="en-US" sz="2400" dirty="0" smtClean="0"/>
              <a:t>Deploy Phase III of Principal Effectiveness Project:  </a:t>
            </a:r>
            <a:br>
              <a:rPr lang="en-US" sz="2400" dirty="0" smtClean="0"/>
            </a:br>
            <a:r>
              <a:rPr lang="en-US" sz="2400" dirty="0" smtClean="0">
                <a:solidFill>
                  <a:srgbClr val="0070C0"/>
                </a:solidFill>
              </a:rPr>
              <a:t>November 2013 </a:t>
            </a:r>
            <a:r>
              <a:rPr lang="en-US" sz="2400" dirty="0">
                <a:solidFill>
                  <a:srgbClr val="0070C0"/>
                </a:solidFill>
              </a:rPr>
              <a:t>– June </a:t>
            </a:r>
            <a:r>
              <a:rPr lang="en-US" sz="2400" dirty="0" smtClean="0">
                <a:solidFill>
                  <a:srgbClr val="0070C0"/>
                </a:solidFill>
              </a:rPr>
              <a:t>2014</a:t>
            </a:r>
            <a:endParaRPr lang="en-US" sz="2400" dirty="0">
              <a:solidFill>
                <a:srgbClr val="0070C0"/>
              </a:solidFill>
            </a:endParaRPr>
          </a:p>
          <a:p>
            <a:pPr lvl="0"/>
            <a:endParaRPr lang="en-US" dirty="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47</a:t>
            </a:fld>
            <a:endParaRPr lang="en-US" dirty="0"/>
          </a:p>
        </p:txBody>
      </p:sp>
    </p:spTree>
    <p:extLst>
      <p:ext uri="{BB962C8B-B14F-4D97-AF65-F5344CB8AC3E}">
        <p14:creationId xmlns:p14="http://schemas.microsoft.com/office/powerpoint/2010/main" val="28751737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427038" y="3298825"/>
            <a:ext cx="8229600" cy="1006475"/>
          </a:xfrm>
          <a:prstGeom prst="rect">
            <a:avLst/>
          </a:prstGeom>
          <a:noFill/>
          <a:ln w="9525">
            <a:noFill/>
            <a:miter lim="800000"/>
            <a:headEnd/>
            <a:tailEnd/>
          </a:ln>
        </p:spPr>
        <p:txBody>
          <a:bodyPr>
            <a:spAutoFit/>
          </a:bodyPr>
          <a:lstStyle/>
          <a:p>
            <a:pPr eaLnBrk="0" hangingPunct="0"/>
            <a:r>
              <a:rPr lang="en-US" sz="2000" i="1" dirty="0">
                <a:solidFill>
                  <a:srgbClr val="000000"/>
                </a:solidFill>
                <a:latin typeface="Arial" charset="0"/>
                <a:cs typeface="Times New Roman" pitchFamily="18" charset="0"/>
              </a:rPr>
              <a:t>The mission of the Pennsylvania Department of Education is to lead and serve the educational community, to enable each individual to grow into an inspired, productive, fulfilled lifelong learner.</a:t>
            </a:r>
          </a:p>
        </p:txBody>
      </p:sp>
      <p:pic>
        <p:nvPicPr>
          <p:cNvPr id="27652" name="Picture 4" descr="PDE New logos"/>
          <p:cNvPicPr>
            <a:picLocks noChangeAspect="1" noChangeArrowheads="1"/>
          </p:cNvPicPr>
          <p:nvPr/>
        </p:nvPicPr>
        <p:blipFill>
          <a:blip r:embed="rId3" cstate="print"/>
          <a:srcRect/>
          <a:stretch>
            <a:fillRect/>
          </a:stretch>
        </p:blipFill>
        <p:spPr bwMode="auto">
          <a:xfrm>
            <a:off x="2344738" y="1708150"/>
            <a:ext cx="4394200" cy="1112838"/>
          </a:xfrm>
          <a:prstGeom prst="rect">
            <a:avLst/>
          </a:prstGeom>
          <a:noFill/>
          <a:ln w="9525">
            <a:noFill/>
            <a:miter lim="800000"/>
            <a:headEnd/>
            <a:tailEnd/>
          </a:ln>
        </p:spPr>
      </p:pic>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48</a:t>
            </a:fld>
            <a:endParaRPr lang="en-US" dirty="0"/>
          </a:p>
        </p:txBody>
      </p:sp>
    </p:spTree>
    <p:extLst>
      <p:ext uri="{BB962C8B-B14F-4D97-AF65-F5344CB8AC3E}">
        <p14:creationId xmlns:p14="http://schemas.microsoft.com/office/powerpoint/2010/main" val="4113085146"/>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1033590"/>
            <a:ext cx="8709660" cy="1096962"/>
          </a:xfrm>
        </p:spPr>
        <p:txBody>
          <a:bodyPr/>
          <a:lstStyle/>
          <a:p>
            <a:r>
              <a:rPr lang="en-US" sz="3200" b="1" dirty="0" smtClean="0"/>
              <a:t>Developing a Framework:  Our Journey  </a:t>
            </a:r>
            <a:r>
              <a:rPr lang="en-US" dirty="0" smtClean="0"/>
              <a:t/>
            </a:r>
            <a:br>
              <a:rPr lang="en-US" dirty="0" smtClean="0"/>
            </a:br>
            <a:r>
              <a:rPr lang="en-US" sz="2200" i="1" dirty="0" smtClean="0"/>
              <a:t>Review of Existing Work From Other </a:t>
            </a:r>
            <a:r>
              <a:rPr lang="en-US" sz="2200" i="1" dirty="0"/>
              <a:t>States  / </a:t>
            </a:r>
            <a:r>
              <a:rPr lang="en-US" sz="2200" i="1" dirty="0" smtClean="0"/>
              <a:t/>
            </a:r>
            <a:br>
              <a:rPr lang="en-US" sz="2200" i="1" dirty="0" smtClean="0"/>
            </a:br>
            <a:r>
              <a:rPr lang="en-US" sz="2200" i="1" dirty="0" smtClean="0"/>
              <a:t>Act </a:t>
            </a:r>
            <a:r>
              <a:rPr lang="en-US" sz="2200" i="1" dirty="0"/>
              <a:t>45 – Core and Corollary Standards</a:t>
            </a:r>
            <a:br>
              <a:rPr lang="en-US" sz="2200" i="1" dirty="0"/>
            </a:br>
            <a:r>
              <a:rPr lang="en-US" sz="2200" i="1" dirty="0" smtClean="0"/>
              <a:t> </a:t>
            </a:r>
            <a:endParaRPr lang="en-US" sz="2200" i="1" dirty="0"/>
          </a:p>
        </p:txBody>
      </p:sp>
      <p:sp>
        <p:nvSpPr>
          <p:cNvPr id="3" name="Content Placeholder 2"/>
          <p:cNvSpPr>
            <a:spLocks noGrp="1"/>
          </p:cNvSpPr>
          <p:nvPr>
            <p:ph idx="1"/>
          </p:nvPr>
        </p:nvSpPr>
        <p:spPr>
          <a:xfrm>
            <a:off x="457199" y="2592051"/>
            <a:ext cx="8334375" cy="3420443"/>
          </a:xfrm>
        </p:spPr>
        <p:txBody>
          <a:bodyPr/>
          <a:lstStyle/>
          <a:p>
            <a:r>
              <a:rPr lang="en-US" sz="2400" dirty="0"/>
              <a:t>Reviewed existing state models from North Carolina, Delaware, Washington, Tennessee</a:t>
            </a:r>
            <a:r>
              <a:rPr lang="en-US" sz="2400" dirty="0" smtClean="0"/>
              <a:t>, Kentucky and Colorado.</a:t>
            </a:r>
            <a:r>
              <a:rPr lang="en-US" sz="1000" dirty="0" smtClean="0"/>
              <a:t/>
            </a:r>
            <a:br>
              <a:rPr lang="en-US" sz="1000" dirty="0" smtClean="0"/>
            </a:br>
            <a:endParaRPr lang="en-US" sz="1000" dirty="0"/>
          </a:p>
          <a:p>
            <a:r>
              <a:rPr lang="en-US" sz="2400" dirty="0"/>
              <a:t>Analyzed elements of the various models from the following perspectives: </a:t>
            </a:r>
          </a:p>
          <a:p>
            <a:pPr lvl="2"/>
            <a:r>
              <a:rPr lang="en-US" dirty="0"/>
              <a:t>The nine PA School Leadership Standards;  Specifically the Core &amp; Corollary Leadership Standards as mandated by Act 45 of </a:t>
            </a:r>
            <a:r>
              <a:rPr lang="en-US" dirty="0" smtClean="0"/>
              <a:t>2007.</a:t>
            </a:r>
            <a:endParaRPr lang="en-US" dirty="0"/>
          </a:p>
          <a:p>
            <a:pPr lvl="2"/>
            <a:r>
              <a:rPr lang="en-US" dirty="0"/>
              <a:t>The leader’s role in improving student </a:t>
            </a:r>
            <a:r>
              <a:rPr lang="en-US" dirty="0" smtClean="0"/>
              <a:t>achievement.</a:t>
            </a:r>
            <a:endParaRPr lang="en-US" dirty="0"/>
          </a:p>
          <a:p>
            <a:pPr lvl="2"/>
            <a:r>
              <a:rPr lang="en-US" dirty="0"/>
              <a:t>The desire for measureable and constructive feedback to </a:t>
            </a:r>
            <a:r>
              <a:rPr lang="en-US" dirty="0" smtClean="0"/>
              <a:t>staff.</a:t>
            </a:r>
            <a:r>
              <a:rPr lang="en-US" sz="1000" dirty="0" smtClean="0"/>
              <a:t/>
            </a:r>
            <a:br>
              <a:rPr lang="en-US" sz="1000" dirty="0" smtClean="0"/>
            </a:br>
            <a:endParaRPr lang="en-US" sz="1000" dirty="0" smtClean="0"/>
          </a:p>
          <a:p>
            <a:pPr marL="0" indent="0">
              <a:buNone/>
            </a:pPr>
            <a:r>
              <a:rPr lang="en-US" sz="2400" dirty="0" smtClean="0"/>
              <a:t/>
            </a:r>
            <a:br>
              <a:rPr lang="en-US" sz="2400" dirty="0" smtClean="0"/>
            </a:b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5</a:t>
            </a:fld>
            <a:endParaRPr lang="en-US" dirty="0"/>
          </a:p>
        </p:txBody>
      </p:sp>
    </p:spTree>
    <p:extLst>
      <p:ext uri="{BB962C8B-B14F-4D97-AF65-F5344CB8AC3E}">
        <p14:creationId xmlns:p14="http://schemas.microsoft.com/office/powerpoint/2010/main" val="14124811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035" y="827870"/>
            <a:ext cx="8780683" cy="1211262"/>
          </a:xfrm>
        </p:spPr>
        <p:txBody>
          <a:bodyPr/>
          <a:lstStyle/>
          <a:p>
            <a:r>
              <a:rPr lang="en-US" sz="3200" b="1" dirty="0"/>
              <a:t>Developing a Framework:  Our Journey  </a:t>
            </a:r>
            <a:r>
              <a:rPr lang="en-US" sz="2400" dirty="0"/>
              <a:t/>
            </a:r>
            <a:br>
              <a:rPr lang="en-US" sz="2400" dirty="0"/>
            </a:br>
            <a:r>
              <a:rPr lang="en-US" sz="2200" i="1" dirty="0" smtClean="0"/>
              <a:t> Review of Research and Other Experts Consulted</a:t>
            </a:r>
            <a:endParaRPr lang="en-US" sz="2200" dirty="0"/>
          </a:p>
        </p:txBody>
      </p:sp>
      <p:graphicFrame>
        <p:nvGraphicFramePr>
          <p:cNvPr id="7" name="Table 6"/>
          <p:cNvGraphicFramePr>
            <a:graphicFrameLocks noGrp="1"/>
          </p:cNvGraphicFramePr>
          <p:nvPr>
            <p:extLst>
              <p:ext uri="{D42A27DB-BD31-4B8C-83A1-F6EECF244321}">
                <p14:modId xmlns:p14="http://schemas.microsoft.com/office/powerpoint/2010/main" val="3495856204"/>
              </p:ext>
            </p:extLst>
          </p:nvPr>
        </p:nvGraphicFramePr>
        <p:xfrm>
          <a:off x="513223" y="2148560"/>
          <a:ext cx="8104334" cy="4434083"/>
        </p:xfrm>
        <a:graphic>
          <a:graphicData uri="http://schemas.openxmlformats.org/drawingml/2006/table">
            <a:tbl>
              <a:tblPr firstRow="1" bandRow="1">
                <a:tableStyleId>{5C22544A-7EE6-4342-B048-85BDC9FD1C3A}</a:tableStyleId>
              </a:tblPr>
              <a:tblGrid>
                <a:gridCol w="4052167"/>
                <a:gridCol w="4052167"/>
              </a:tblGrid>
              <a:tr h="513428">
                <a:tc>
                  <a:txBody>
                    <a:bodyPr/>
                    <a:lstStyle/>
                    <a:p>
                      <a:pPr algn="ctr"/>
                      <a:r>
                        <a:rPr lang="en-US" sz="2400" dirty="0" smtClean="0">
                          <a:solidFill>
                            <a:srgbClr val="000090"/>
                          </a:solidFill>
                        </a:rPr>
                        <a:t>Research</a:t>
                      </a:r>
                      <a:endParaRPr lang="en-US" sz="2400" dirty="0">
                        <a:solidFill>
                          <a:srgbClr val="000090"/>
                        </a:solidFill>
                      </a:endParaRPr>
                    </a:p>
                  </a:txBody>
                  <a:tcPr>
                    <a:solidFill>
                      <a:schemeClr val="bg1">
                        <a:lumMod val="95000"/>
                      </a:schemeClr>
                    </a:solidFill>
                  </a:tcPr>
                </a:tc>
                <a:tc>
                  <a:txBody>
                    <a:bodyPr/>
                    <a:lstStyle/>
                    <a:p>
                      <a:pPr algn="ctr"/>
                      <a:r>
                        <a:rPr lang="en-US" sz="2400" dirty="0" smtClean="0">
                          <a:solidFill>
                            <a:srgbClr val="000090"/>
                          </a:solidFill>
                        </a:rPr>
                        <a:t>Experts</a:t>
                      </a:r>
                      <a:endParaRPr lang="en-US" sz="2400" dirty="0">
                        <a:solidFill>
                          <a:srgbClr val="000090"/>
                        </a:solidFill>
                      </a:endParaRPr>
                    </a:p>
                  </a:txBody>
                  <a:tcPr>
                    <a:solidFill>
                      <a:schemeClr val="bg1">
                        <a:lumMod val="85000"/>
                      </a:schemeClr>
                    </a:solidFill>
                  </a:tcPr>
                </a:tc>
              </a:tr>
              <a:tr h="3920655">
                <a:tc>
                  <a:txBody>
                    <a:bodyPr/>
                    <a:lstStyle/>
                    <a:p>
                      <a:pPr marL="285750" indent="-285750">
                        <a:spcBef>
                          <a:spcPts val="400"/>
                        </a:spcBef>
                        <a:spcAft>
                          <a:spcPts val="400"/>
                        </a:spcAft>
                        <a:buFont typeface="Arial"/>
                        <a:buChar char="•"/>
                      </a:pPr>
                      <a:r>
                        <a:rPr lang="en-US" sz="2000" dirty="0" smtClean="0">
                          <a:solidFill>
                            <a:srgbClr val="080808"/>
                          </a:solidFill>
                        </a:rPr>
                        <a:t>Measures of Effective Teaching (MET)</a:t>
                      </a:r>
                    </a:p>
                    <a:p>
                      <a:pPr marL="285750" indent="-285750">
                        <a:spcBef>
                          <a:spcPts val="400"/>
                        </a:spcBef>
                        <a:spcAft>
                          <a:spcPts val="400"/>
                        </a:spcAft>
                        <a:buFont typeface="Arial"/>
                        <a:buChar char="•"/>
                      </a:pPr>
                      <a:r>
                        <a:rPr lang="en-US" sz="2000" dirty="0" smtClean="0">
                          <a:solidFill>
                            <a:srgbClr val="080808"/>
                          </a:solidFill>
                        </a:rPr>
                        <a:t>RAND Corporation Report:  “First Year Principals in Urban School Districts” </a:t>
                      </a:r>
                    </a:p>
                    <a:p>
                      <a:pPr marL="285750" indent="-285750">
                        <a:spcBef>
                          <a:spcPts val="400"/>
                        </a:spcBef>
                        <a:spcAft>
                          <a:spcPts val="400"/>
                        </a:spcAft>
                        <a:buFont typeface="Arial"/>
                        <a:buChar char="•"/>
                      </a:pPr>
                      <a:r>
                        <a:rPr lang="en-US" sz="2000" dirty="0" smtClean="0">
                          <a:solidFill>
                            <a:srgbClr val="080808"/>
                          </a:solidFill>
                        </a:rPr>
                        <a:t>Wallace Foundation Report:  “The School Principal as Leader”</a:t>
                      </a:r>
                    </a:p>
                    <a:p>
                      <a:pPr marL="285750" indent="-285750">
                        <a:spcBef>
                          <a:spcPts val="400"/>
                        </a:spcBef>
                        <a:spcAft>
                          <a:spcPts val="400"/>
                        </a:spcAft>
                        <a:buFont typeface="Arial"/>
                        <a:buChar char="•"/>
                      </a:pPr>
                      <a:r>
                        <a:rPr lang="en-US" sz="2000" dirty="0" smtClean="0">
                          <a:solidFill>
                            <a:srgbClr val="080808"/>
                          </a:solidFill>
                        </a:rPr>
                        <a:t>April 2010 Policy Brief, Center for Analysis of Longitudinal Data in Education Research (CALDER)</a:t>
                      </a:r>
                    </a:p>
                    <a:p>
                      <a:endParaRPr lang="en-US" baseline="0" dirty="0" smtClean="0"/>
                    </a:p>
                  </a:txBody>
                  <a:tcPr>
                    <a:solidFill>
                      <a:schemeClr val="bg1">
                        <a:lumMod val="95000"/>
                      </a:schemeClr>
                    </a:solidFill>
                  </a:tcPr>
                </a:tc>
                <a:tc>
                  <a:txBody>
                    <a:bodyPr/>
                    <a:lstStyle/>
                    <a:p>
                      <a:pPr marL="342900" indent="-342900">
                        <a:spcBef>
                          <a:spcPts val="400"/>
                        </a:spcBef>
                        <a:spcAft>
                          <a:spcPts val="400"/>
                        </a:spcAft>
                        <a:buFont typeface="Arial"/>
                        <a:buChar char="•"/>
                      </a:pPr>
                      <a:r>
                        <a:rPr lang="en-US" sz="2000" dirty="0" smtClean="0">
                          <a:solidFill>
                            <a:srgbClr val="080808"/>
                          </a:solidFill>
                        </a:rPr>
                        <a:t>Mid-Atlantic Regional Education Lab (REL) </a:t>
                      </a:r>
                    </a:p>
                    <a:p>
                      <a:pPr marL="342900" indent="-342900">
                        <a:spcBef>
                          <a:spcPts val="400"/>
                        </a:spcBef>
                        <a:spcAft>
                          <a:spcPts val="400"/>
                        </a:spcAft>
                        <a:buFont typeface="Arial"/>
                        <a:buChar char="•"/>
                      </a:pPr>
                      <a:r>
                        <a:rPr lang="en-US" sz="2000" dirty="0" smtClean="0">
                          <a:solidFill>
                            <a:srgbClr val="080808"/>
                          </a:solidFill>
                        </a:rPr>
                        <a:t>Mathematica</a:t>
                      </a:r>
                    </a:p>
                    <a:p>
                      <a:pPr marL="342900" indent="-342900">
                        <a:spcBef>
                          <a:spcPts val="400"/>
                        </a:spcBef>
                        <a:spcAft>
                          <a:spcPts val="400"/>
                        </a:spcAft>
                        <a:buFont typeface="Arial"/>
                        <a:buChar char="•"/>
                      </a:pPr>
                      <a:r>
                        <a:rPr lang="en-US" sz="2000" dirty="0" smtClean="0">
                          <a:solidFill>
                            <a:srgbClr val="080808"/>
                          </a:solidFill>
                        </a:rPr>
                        <a:t>Technical Advisory Committee (TAC)</a:t>
                      </a:r>
                    </a:p>
                    <a:p>
                      <a:pPr marL="342900" indent="-342900">
                        <a:spcBef>
                          <a:spcPts val="400"/>
                        </a:spcBef>
                        <a:spcAft>
                          <a:spcPts val="400"/>
                        </a:spcAft>
                        <a:buFont typeface="Arial"/>
                        <a:buChar char="•"/>
                      </a:pPr>
                      <a:r>
                        <a:rPr lang="en-US" sz="2000" dirty="0" smtClean="0">
                          <a:solidFill>
                            <a:srgbClr val="080808"/>
                          </a:solidFill>
                        </a:rPr>
                        <a:t>American Institute of Research (AIR) – Matt</a:t>
                      </a:r>
                      <a:r>
                        <a:rPr lang="en-US" sz="2000" baseline="0" dirty="0" smtClean="0">
                          <a:solidFill>
                            <a:srgbClr val="080808"/>
                          </a:solidFill>
                        </a:rPr>
                        <a:t> Clifford</a:t>
                      </a:r>
                    </a:p>
                    <a:p>
                      <a:pPr marL="342900" marR="0" lvl="1" indent="-342900" algn="l" defTabSz="914400" rtl="0" eaLnBrk="1" fontAlgn="auto" latinLnBrk="0" hangingPunct="1">
                        <a:lnSpc>
                          <a:spcPct val="100000"/>
                        </a:lnSpc>
                        <a:spcBef>
                          <a:spcPts val="400"/>
                        </a:spcBef>
                        <a:spcAft>
                          <a:spcPts val="400"/>
                        </a:spcAft>
                        <a:buClrTx/>
                        <a:buSzTx/>
                        <a:buFont typeface="Arial"/>
                        <a:buChar char="•"/>
                        <a:tabLst/>
                        <a:defRPr/>
                      </a:pPr>
                      <a:r>
                        <a:rPr lang="en-US" sz="2000" dirty="0" smtClean="0">
                          <a:solidFill>
                            <a:srgbClr val="080808"/>
                          </a:solidFill>
                        </a:rPr>
                        <a:t>Stakeholders (superintendents and principals) representing LEAs of various sizes and locations throughout the Commonwealth.</a:t>
                      </a:r>
                      <a:endParaRPr lang="en-US" sz="2000" dirty="0"/>
                    </a:p>
                  </a:txBody>
                  <a:tcPr>
                    <a:solidFill>
                      <a:schemeClr val="bg1">
                        <a:lumMod val="85000"/>
                      </a:schemeClr>
                    </a:solidFill>
                  </a:tcPr>
                </a:tc>
              </a:tr>
            </a:tbl>
          </a:graphicData>
        </a:graphic>
      </p:graphicFrame>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6</a:t>
            </a:fld>
            <a:endParaRPr lang="en-US" dirty="0"/>
          </a:p>
        </p:txBody>
      </p:sp>
    </p:spTree>
    <p:extLst>
      <p:ext uri="{BB962C8B-B14F-4D97-AF65-F5344CB8AC3E}">
        <p14:creationId xmlns:p14="http://schemas.microsoft.com/office/powerpoint/2010/main" val="41851739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760" y="887172"/>
            <a:ext cx="8829532" cy="1211262"/>
          </a:xfrm>
        </p:spPr>
        <p:txBody>
          <a:bodyPr/>
          <a:lstStyle/>
          <a:p>
            <a:r>
              <a:rPr lang="en-US" sz="3200" b="1" dirty="0"/>
              <a:t>Developing a Framework:  Our Journey </a:t>
            </a:r>
            <a:r>
              <a:rPr lang="en-US" sz="2400" dirty="0"/>
              <a:t/>
            </a:r>
            <a:br>
              <a:rPr lang="en-US" sz="2400" dirty="0"/>
            </a:br>
            <a:r>
              <a:rPr lang="en-US" sz="2200" i="1" dirty="0" smtClean="0"/>
              <a:t>Conducting Pilot Phases</a:t>
            </a:r>
            <a:endParaRPr lang="en-US" sz="2200" dirty="0"/>
          </a:p>
        </p:txBody>
      </p:sp>
      <p:sp>
        <p:nvSpPr>
          <p:cNvPr id="3" name="Content Placeholder 2"/>
          <p:cNvSpPr>
            <a:spLocks noGrp="1"/>
          </p:cNvSpPr>
          <p:nvPr>
            <p:ph idx="1"/>
          </p:nvPr>
        </p:nvSpPr>
        <p:spPr>
          <a:xfrm>
            <a:off x="335079" y="2145717"/>
            <a:ext cx="8628789" cy="3657675"/>
          </a:xfrm>
          <a:noFill/>
        </p:spPr>
        <p:txBody>
          <a:bodyPr/>
          <a:lstStyle/>
          <a:p>
            <a:pPr marL="0" indent="0">
              <a:buNone/>
            </a:pPr>
            <a:r>
              <a:rPr lang="en-US" sz="2400" dirty="0">
                <a:solidFill>
                  <a:srgbClr val="080808"/>
                </a:solidFill>
              </a:rPr>
              <a:t>V</a:t>
            </a:r>
            <a:r>
              <a:rPr lang="en-US" sz="2400" dirty="0" smtClean="0">
                <a:solidFill>
                  <a:srgbClr val="080808"/>
                </a:solidFill>
              </a:rPr>
              <a:t>arious phases have been implemented to pilot the Framework for Leadership and additional supporting materials.  Obtaining direct </a:t>
            </a:r>
            <a:r>
              <a:rPr lang="en-US" sz="2400" dirty="0">
                <a:solidFill>
                  <a:srgbClr val="080808"/>
                </a:solidFill>
              </a:rPr>
              <a:t>f</a:t>
            </a:r>
            <a:r>
              <a:rPr lang="en-US" sz="2400" dirty="0" smtClean="0">
                <a:solidFill>
                  <a:srgbClr val="080808"/>
                </a:solidFill>
              </a:rPr>
              <a:t>eedback from the field during each of these phases has been a critical piece.   </a:t>
            </a:r>
            <a:br>
              <a:rPr lang="en-US" sz="2400" dirty="0" smtClean="0">
                <a:solidFill>
                  <a:srgbClr val="080808"/>
                </a:solidFill>
              </a:rPr>
            </a:br>
            <a:r>
              <a:rPr lang="en-US" sz="2400" dirty="0" smtClean="0">
                <a:solidFill>
                  <a:srgbClr val="080808"/>
                </a:solidFill>
              </a:rPr>
              <a:t>  </a:t>
            </a:r>
            <a:endParaRPr lang="en-US" sz="2400" dirty="0">
              <a:solidFill>
                <a:srgbClr val="080808"/>
              </a:solidFill>
            </a:endParaRPr>
          </a:p>
          <a:p>
            <a:r>
              <a:rPr lang="en-US" sz="2400" dirty="0" smtClean="0">
                <a:solidFill>
                  <a:srgbClr val="080808"/>
                </a:solidFill>
              </a:rPr>
              <a:t>Phase I  (2011 – 12)</a:t>
            </a:r>
            <a:endParaRPr lang="en-US" sz="2000" dirty="0" smtClean="0">
              <a:solidFill>
                <a:srgbClr val="080808"/>
              </a:solidFill>
            </a:endParaRPr>
          </a:p>
          <a:p>
            <a:pPr lvl="1"/>
            <a:r>
              <a:rPr lang="en-US" sz="2000" dirty="0" smtClean="0">
                <a:solidFill>
                  <a:srgbClr val="080808"/>
                </a:solidFill>
                <a:sym typeface="Wingdings"/>
              </a:rPr>
              <a:t>Feedback from a mini pilot indicated the need to develop a more robust framework and provide supporting resources.</a:t>
            </a:r>
            <a:r>
              <a:rPr lang="en-US" sz="1400" dirty="0" smtClean="0">
                <a:solidFill>
                  <a:srgbClr val="080808"/>
                </a:solidFill>
                <a:sym typeface="Wingdings"/>
              </a:rPr>
              <a:t/>
            </a:r>
            <a:br>
              <a:rPr lang="en-US" sz="1400" dirty="0" smtClean="0">
                <a:solidFill>
                  <a:srgbClr val="080808"/>
                </a:solidFill>
                <a:sym typeface="Wingdings"/>
              </a:rPr>
            </a:br>
            <a:endParaRPr lang="en-US" sz="2000" dirty="0" smtClean="0">
              <a:solidFill>
                <a:srgbClr val="080808"/>
              </a:solidFill>
            </a:endParaRPr>
          </a:p>
          <a:p>
            <a:pPr marL="457200" lvl="1" indent="0">
              <a:buNone/>
            </a:pPr>
            <a:r>
              <a:rPr lang="en-US" sz="2000" dirty="0" smtClean="0">
                <a:solidFill>
                  <a:srgbClr val="080808"/>
                </a:solidFill>
              </a:rPr>
              <a:t> </a:t>
            </a:r>
          </a:p>
          <a:p>
            <a:pPr marL="0" indent="0">
              <a:buNone/>
            </a:pPr>
            <a:r>
              <a:rPr lang="en-US" sz="2400" dirty="0" smtClean="0">
                <a:solidFill>
                  <a:srgbClr val="080808"/>
                </a:solidFill>
              </a:rPr>
              <a:t/>
            </a:r>
            <a:br>
              <a:rPr lang="en-US" sz="2400" dirty="0" smtClean="0">
                <a:solidFill>
                  <a:srgbClr val="080808"/>
                </a:solidFill>
              </a:rPr>
            </a:br>
            <a:endParaRPr lang="en-US" sz="2400" dirty="0">
              <a:solidFill>
                <a:srgbClr val="080808"/>
              </a:solidFill>
            </a:endParaRPr>
          </a:p>
          <a:p>
            <a:endParaRPr lang="en-US" sz="2400" dirty="0">
              <a:solidFill>
                <a:srgbClr val="080808"/>
              </a:solidFill>
            </a:endParaRPr>
          </a:p>
          <a:p>
            <a:pPr lvl="1"/>
            <a:endParaRPr lang="en-US" sz="2400" dirty="0" smtClean="0">
              <a:solidFill>
                <a:srgbClr val="080808"/>
              </a:solidFill>
            </a:endParaRPr>
          </a:p>
          <a:p>
            <a:pPr marL="0" indent="0">
              <a:buNone/>
            </a:pPr>
            <a:endParaRPr lang="en-US" sz="1800" dirty="0">
              <a:solidFill>
                <a:srgbClr val="0070C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7</a:t>
            </a:fld>
            <a:endParaRPr lang="en-US" dirty="0"/>
          </a:p>
        </p:txBody>
      </p:sp>
    </p:spTree>
    <p:extLst>
      <p:ext uri="{BB962C8B-B14F-4D97-AF65-F5344CB8AC3E}">
        <p14:creationId xmlns:p14="http://schemas.microsoft.com/office/powerpoint/2010/main" val="3458131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760" y="887172"/>
            <a:ext cx="8829532" cy="1211262"/>
          </a:xfrm>
        </p:spPr>
        <p:txBody>
          <a:bodyPr/>
          <a:lstStyle/>
          <a:p>
            <a:r>
              <a:rPr lang="en-US" sz="3200" b="1" dirty="0"/>
              <a:t>Developing a Framework:  Our Journey </a:t>
            </a:r>
            <a:r>
              <a:rPr lang="en-US" sz="2400" dirty="0"/>
              <a:t/>
            </a:r>
            <a:br>
              <a:rPr lang="en-US" sz="2400" dirty="0"/>
            </a:br>
            <a:r>
              <a:rPr lang="en-US" sz="2200" i="1" dirty="0" smtClean="0"/>
              <a:t>Conducting Pilot Phases (continued)</a:t>
            </a:r>
            <a:endParaRPr lang="en-US" sz="2200" dirty="0"/>
          </a:p>
        </p:txBody>
      </p:sp>
      <p:sp>
        <p:nvSpPr>
          <p:cNvPr id="3" name="Content Placeholder 2"/>
          <p:cNvSpPr>
            <a:spLocks noGrp="1"/>
          </p:cNvSpPr>
          <p:nvPr>
            <p:ph idx="1"/>
          </p:nvPr>
        </p:nvSpPr>
        <p:spPr>
          <a:xfrm>
            <a:off x="335079" y="1987221"/>
            <a:ext cx="8628789" cy="4712036"/>
          </a:xfrm>
          <a:noFill/>
        </p:spPr>
        <p:txBody>
          <a:bodyPr/>
          <a:lstStyle/>
          <a:p>
            <a:pPr marL="0" indent="0">
              <a:buNone/>
            </a:pPr>
            <a:endParaRPr lang="en-US" sz="1400" dirty="0">
              <a:solidFill>
                <a:srgbClr val="080808"/>
              </a:solidFill>
              <a:sym typeface="Wingdings"/>
            </a:endParaRPr>
          </a:p>
          <a:p>
            <a:r>
              <a:rPr lang="en-US" sz="2400" dirty="0">
                <a:solidFill>
                  <a:srgbClr val="080808"/>
                </a:solidFill>
              </a:rPr>
              <a:t>Phase II (2012 – 13)</a:t>
            </a:r>
          </a:p>
          <a:p>
            <a:pPr lvl="1"/>
            <a:r>
              <a:rPr lang="en-US" sz="2000" dirty="0" smtClean="0">
                <a:solidFill>
                  <a:srgbClr val="080808"/>
                </a:solidFill>
              </a:rPr>
              <a:t>Included 194 LEAs (districts, career and technical centers, charter schools).</a:t>
            </a:r>
          </a:p>
          <a:p>
            <a:pPr lvl="1"/>
            <a:r>
              <a:rPr lang="en-US" sz="2000" dirty="0" smtClean="0">
                <a:solidFill>
                  <a:srgbClr val="080808"/>
                </a:solidFill>
              </a:rPr>
              <a:t>1,982 principals participated.</a:t>
            </a:r>
          </a:p>
          <a:p>
            <a:pPr lvl="1"/>
            <a:r>
              <a:rPr lang="en-US" sz="2000" dirty="0" smtClean="0">
                <a:solidFill>
                  <a:srgbClr val="080808"/>
                </a:solidFill>
              </a:rPr>
              <a:t>Surveys used to obtain qualitative feedback to inform Phase III (process, structure of Framework, resources, etc.).</a:t>
            </a:r>
          </a:p>
          <a:p>
            <a:pPr lvl="1"/>
            <a:r>
              <a:rPr lang="en-US" sz="2000" dirty="0" smtClean="0">
                <a:solidFill>
                  <a:srgbClr val="080808"/>
                </a:solidFill>
              </a:rPr>
              <a:t>Quantitative research is being conducted </a:t>
            </a:r>
            <a:r>
              <a:rPr lang="en-US" sz="2000" dirty="0">
                <a:solidFill>
                  <a:srgbClr val="080808"/>
                </a:solidFill>
              </a:rPr>
              <a:t>by Mathematica </a:t>
            </a:r>
            <a:r>
              <a:rPr lang="en-US" sz="2000" dirty="0" smtClean="0">
                <a:solidFill>
                  <a:srgbClr val="080808"/>
                </a:solidFill>
              </a:rPr>
              <a:t>(through </a:t>
            </a:r>
            <a:r>
              <a:rPr lang="en-US" sz="2000" dirty="0">
                <a:solidFill>
                  <a:srgbClr val="080808"/>
                </a:solidFill>
              </a:rPr>
              <a:t>the Mid-Atlantic </a:t>
            </a:r>
            <a:r>
              <a:rPr lang="en-US" sz="2000" dirty="0" smtClean="0">
                <a:solidFill>
                  <a:srgbClr val="080808"/>
                </a:solidFill>
              </a:rPr>
              <a:t>REL) to validate the Framework for Leadership.</a:t>
            </a:r>
          </a:p>
          <a:p>
            <a:pPr marL="457200" lvl="1" indent="0">
              <a:buNone/>
            </a:pPr>
            <a:r>
              <a:rPr lang="en-US" sz="2000" dirty="0" smtClean="0">
                <a:solidFill>
                  <a:srgbClr val="080808"/>
                </a:solidFill>
              </a:rPr>
              <a:t> </a:t>
            </a:r>
          </a:p>
          <a:p>
            <a:pPr marL="0" indent="0">
              <a:buNone/>
            </a:pPr>
            <a:r>
              <a:rPr lang="en-US" sz="2400" dirty="0" smtClean="0">
                <a:solidFill>
                  <a:srgbClr val="080808"/>
                </a:solidFill>
              </a:rPr>
              <a:t/>
            </a:r>
            <a:br>
              <a:rPr lang="en-US" sz="2400" dirty="0" smtClean="0">
                <a:solidFill>
                  <a:srgbClr val="080808"/>
                </a:solidFill>
              </a:rPr>
            </a:br>
            <a:endParaRPr lang="en-US" sz="2400" dirty="0">
              <a:solidFill>
                <a:srgbClr val="080808"/>
              </a:solidFill>
            </a:endParaRPr>
          </a:p>
          <a:p>
            <a:endParaRPr lang="en-US" sz="2400" dirty="0">
              <a:solidFill>
                <a:srgbClr val="080808"/>
              </a:solidFill>
            </a:endParaRPr>
          </a:p>
          <a:p>
            <a:pPr lvl="1"/>
            <a:endParaRPr lang="en-US" sz="2400" dirty="0" smtClean="0">
              <a:solidFill>
                <a:srgbClr val="080808"/>
              </a:solidFill>
            </a:endParaRPr>
          </a:p>
          <a:p>
            <a:pPr marL="0" indent="0">
              <a:buNone/>
            </a:pPr>
            <a:endParaRPr lang="en-US" sz="1800" dirty="0">
              <a:solidFill>
                <a:srgbClr val="0070C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8</a:t>
            </a:fld>
            <a:endParaRPr lang="en-US" dirty="0"/>
          </a:p>
        </p:txBody>
      </p:sp>
    </p:spTree>
    <p:extLst>
      <p:ext uri="{BB962C8B-B14F-4D97-AF65-F5344CB8AC3E}">
        <p14:creationId xmlns:p14="http://schemas.microsoft.com/office/powerpoint/2010/main" val="8037926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760" y="887172"/>
            <a:ext cx="8829532" cy="1211262"/>
          </a:xfrm>
        </p:spPr>
        <p:txBody>
          <a:bodyPr/>
          <a:lstStyle/>
          <a:p>
            <a:r>
              <a:rPr lang="en-US" sz="3200" b="1" dirty="0"/>
              <a:t>Developing a Framework:  Our Journey </a:t>
            </a:r>
            <a:r>
              <a:rPr lang="en-US" sz="2400" dirty="0"/>
              <a:t/>
            </a:r>
            <a:br>
              <a:rPr lang="en-US" sz="2400" dirty="0"/>
            </a:br>
            <a:r>
              <a:rPr lang="en-US" sz="2200" i="1" dirty="0" smtClean="0"/>
              <a:t>Conducting Pilot Phases (continued)</a:t>
            </a:r>
            <a:endParaRPr lang="en-US" sz="2200" dirty="0"/>
          </a:p>
        </p:txBody>
      </p:sp>
      <p:sp>
        <p:nvSpPr>
          <p:cNvPr id="3" name="Content Placeholder 2"/>
          <p:cNvSpPr>
            <a:spLocks noGrp="1"/>
          </p:cNvSpPr>
          <p:nvPr>
            <p:ph idx="1"/>
          </p:nvPr>
        </p:nvSpPr>
        <p:spPr>
          <a:xfrm>
            <a:off x="103051" y="1987220"/>
            <a:ext cx="8967677" cy="4870779"/>
          </a:xfrm>
          <a:noFill/>
        </p:spPr>
        <p:txBody>
          <a:bodyPr/>
          <a:lstStyle/>
          <a:p>
            <a:r>
              <a:rPr lang="en-US" sz="2400" dirty="0" smtClean="0">
                <a:solidFill>
                  <a:srgbClr val="080808"/>
                </a:solidFill>
              </a:rPr>
              <a:t>Phase III </a:t>
            </a:r>
            <a:r>
              <a:rPr lang="en-US" sz="2400" dirty="0">
                <a:solidFill>
                  <a:srgbClr val="080808"/>
                </a:solidFill>
              </a:rPr>
              <a:t>(</a:t>
            </a:r>
            <a:r>
              <a:rPr lang="en-US" sz="2400" dirty="0" smtClean="0">
                <a:solidFill>
                  <a:srgbClr val="080808"/>
                </a:solidFill>
              </a:rPr>
              <a:t>2013 </a:t>
            </a:r>
            <a:r>
              <a:rPr lang="en-US" sz="2400" dirty="0">
                <a:solidFill>
                  <a:srgbClr val="080808"/>
                </a:solidFill>
              </a:rPr>
              <a:t>– </a:t>
            </a:r>
            <a:r>
              <a:rPr lang="en-US" sz="2400" dirty="0" smtClean="0">
                <a:solidFill>
                  <a:srgbClr val="080808"/>
                </a:solidFill>
              </a:rPr>
              <a:t>14)</a:t>
            </a:r>
            <a:endParaRPr lang="en-US" sz="2400" dirty="0">
              <a:solidFill>
                <a:srgbClr val="080808"/>
              </a:solidFill>
            </a:endParaRPr>
          </a:p>
          <a:p>
            <a:pPr lvl="1"/>
            <a:r>
              <a:rPr lang="en-US" sz="2000" dirty="0" smtClean="0">
                <a:solidFill>
                  <a:srgbClr val="080808"/>
                </a:solidFill>
              </a:rPr>
              <a:t>Feedback from Phase II participants has resulted in the following enhancements being implemented for Phase III:</a:t>
            </a:r>
          </a:p>
          <a:p>
            <a:pPr lvl="2"/>
            <a:r>
              <a:rPr lang="en-US" sz="1800" dirty="0" smtClean="0">
                <a:solidFill>
                  <a:srgbClr val="080808"/>
                </a:solidFill>
              </a:rPr>
              <a:t>Inclusion of a new component 2g to the Framework for Leadership:  Ensures a High Quality, High Performing Staff.</a:t>
            </a:r>
          </a:p>
          <a:p>
            <a:pPr lvl="2"/>
            <a:r>
              <a:rPr lang="en-US" sz="1800" dirty="0" smtClean="0">
                <a:solidFill>
                  <a:srgbClr val="080808"/>
                </a:solidFill>
              </a:rPr>
              <a:t>Updates to documents that outline Types of Evidence that can be used to inform the process.</a:t>
            </a:r>
          </a:p>
          <a:p>
            <a:pPr lvl="2"/>
            <a:r>
              <a:rPr lang="en-US" sz="1800" dirty="0" smtClean="0">
                <a:solidFill>
                  <a:srgbClr val="080808"/>
                </a:solidFill>
              </a:rPr>
              <a:t>Creation of a Connectedness document provides a focus on the relationship between the Framework for Leadership and the Danielson Framework for Teaching.</a:t>
            </a:r>
          </a:p>
          <a:p>
            <a:pPr lvl="2"/>
            <a:r>
              <a:rPr lang="en-US" sz="1800" dirty="0" smtClean="0">
                <a:solidFill>
                  <a:srgbClr val="080808"/>
                </a:solidFill>
              </a:rPr>
              <a:t>Creation of documents that include Possible Guiding Questions for strategic discussions among various stakeholders.</a:t>
            </a:r>
          </a:p>
          <a:p>
            <a:pPr lvl="2"/>
            <a:r>
              <a:rPr lang="en-US" sz="1800" dirty="0" smtClean="0">
                <a:solidFill>
                  <a:srgbClr val="080808"/>
                </a:solidFill>
              </a:rPr>
              <a:t>Updated process for implementation of Phase III.</a:t>
            </a:r>
          </a:p>
          <a:p>
            <a:pPr lvl="1"/>
            <a:endParaRPr lang="en-US" sz="2000" dirty="0" smtClean="0">
              <a:solidFill>
                <a:srgbClr val="080808"/>
              </a:solidFill>
            </a:endParaRPr>
          </a:p>
          <a:p>
            <a:pPr marL="457200" lvl="1" indent="0">
              <a:buNone/>
            </a:pPr>
            <a:r>
              <a:rPr lang="en-US" sz="2000" dirty="0" smtClean="0">
                <a:solidFill>
                  <a:srgbClr val="080808"/>
                </a:solidFill>
              </a:rPr>
              <a:t> </a:t>
            </a:r>
          </a:p>
          <a:p>
            <a:pPr marL="0" indent="0">
              <a:buNone/>
            </a:pPr>
            <a:r>
              <a:rPr lang="en-US" sz="2400" dirty="0" smtClean="0">
                <a:solidFill>
                  <a:srgbClr val="080808"/>
                </a:solidFill>
              </a:rPr>
              <a:t/>
            </a:r>
            <a:br>
              <a:rPr lang="en-US" sz="2400" dirty="0" smtClean="0">
                <a:solidFill>
                  <a:srgbClr val="080808"/>
                </a:solidFill>
              </a:rPr>
            </a:br>
            <a:endParaRPr lang="en-US" sz="2400" dirty="0">
              <a:solidFill>
                <a:srgbClr val="080808"/>
              </a:solidFill>
            </a:endParaRPr>
          </a:p>
          <a:p>
            <a:endParaRPr lang="en-US" sz="2400" dirty="0">
              <a:solidFill>
                <a:srgbClr val="080808"/>
              </a:solidFill>
            </a:endParaRPr>
          </a:p>
          <a:p>
            <a:pPr lvl="1"/>
            <a:endParaRPr lang="en-US" sz="2400" dirty="0" smtClean="0">
              <a:solidFill>
                <a:srgbClr val="080808"/>
              </a:solidFill>
            </a:endParaRPr>
          </a:p>
          <a:p>
            <a:pPr marL="0" indent="0">
              <a:buNone/>
            </a:pPr>
            <a:endParaRPr lang="en-US" sz="1800" dirty="0">
              <a:solidFill>
                <a:srgbClr val="0070C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9</a:t>
            </a:fld>
            <a:endParaRPr lang="en-US" dirty="0"/>
          </a:p>
        </p:txBody>
      </p:sp>
    </p:spTree>
    <p:extLst>
      <p:ext uri="{BB962C8B-B14F-4D97-AF65-F5344CB8AC3E}">
        <p14:creationId xmlns:p14="http://schemas.microsoft.com/office/powerpoint/2010/main" val="2430552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33266</TotalTime>
  <Words>3245</Words>
  <Application>Microsoft Office PowerPoint</Application>
  <PresentationFormat>On-screen Show (4:3)</PresentationFormat>
  <Paragraphs>564</Paragraphs>
  <Slides>48</Slides>
  <Notes>48</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48</vt:i4>
      </vt:variant>
    </vt:vector>
  </HeadingPairs>
  <TitlesOfParts>
    <vt:vector size="54" baseType="lpstr">
      <vt:lpstr>Default Design</vt:lpstr>
      <vt:lpstr>1_Office Theme</vt:lpstr>
      <vt:lpstr>1_Default Design</vt:lpstr>
      <vt:lpstr>2_Default Design</vt:lpstr>
      <vt:lpstr>2_Office Theme</vt:lpstr>
      <vt:lpstr>CorelPhotoPaint.Image.10</vt:lpstr>
      <vt:lpstr>PowerPoint Presentation</vt:lpstr>
      <vt:lpstr>Principal Effectiveness Why Important and Why Now?</vt:lpstr>
      <vt:lpstr>Principal Effectiveness  Why Important and Why Now? (continued)</vt:lpstr>
      <vt:lpstr>Developing a Framework:  Our Journey</vt:lpstr>
      <vt:lpstr>Developing a Framework:  Our Journey   Review of Existing Work From Other States  /  Act 45 – Core and Corollary Standards  </vt:lpstr>
      <vt:lpstr>Developing a Framework:  Our Journey    Review of Research and Other Experts Consulted</vt:lpstr>
      <vt:lpstr>Developing a Framework:  Our Journey  Conducting Pilot Phases</vt:lpstr>
      <vt:lpstr>Developing a Framework:  Our Journey  Conducting Pilot Phases (continued)</vt:lpstr>
      <vt:lpstr>Developing a Framework:  Our Journey  Conducting Pilot Phases (continued)</vt:lpstr>
      <vt:lpstr>Framework for Leadership  Incorporating Act 82 of 2012</vt:lpstr>
      <vt:lpstr>Framework for Leadership Alignment with Act 82</vt:lpstr>
      <vt:lpstr>Framework for Leadership  Domains</vt:lpstr>
      <vt:lpstr>PowerPoint Presentation</vt:lpstr>
      <vt:lpstr>PowerPoint Presentation</vt:lpstr>
      <vt:lpstr>  Review of Research</vt:lpstr>
      <vt:lpstr> Review of Research</vt:lpstr>
      <vt:lpstr> Review of Research </vt:lpstr>
      <vt:lpstr>Bridging Research and Practice:</vt:lpstr>
      <vt:lpstr>Bridging Research and Practice</vt:lpstr>
      <vt:lpstr>PowerPoint Presentation</vt:lpstr>
      <vt:lpstr>Domain 1:  Strategic/Cultural Leadership  With Components </vt:lpstr>
      <vt:lpstr>PowerPoint Presentation</vt:lpstr>
      <vt:lpstr>Domain 2:  Systems Leadership With Components </vt:lpstr>
      <vt:lpstr>Domain 3:  Leadership for Learning With Components </vt:lpstr>
      <vt:lpstr>Domain 4:  Professional and  Community Leadership With Components </vt:lpstr>
      <vt:lpstr>PowerPoint Presentation</vt:lpstr>
      <vt:lpstr>Connectedness Between the Leadership and Danielson Frameworks</vt:lpstr>
      <vt:lpstr>Wise and Sundstrum in The Power of Coaching(2011) tell us…….. “Teaching effectiveness and the commensurate ability to influence student academic performance remain critically dependent upon  teaching behaviors  and the ability to communicate meaningfully.”</vt:lpstr>
      <vt:lpstr>Area of Commonality Between the Leadership and Danielson Frameworks (continued)</vt:lpstr>
      <vt:lpstr>Area of Commonality</vt:lpstr>
      <vt:lpstr>What do we have in common?</vt:lpstr>
      <vt:lpstr>Structured Support for Strategic Discussions about Learning  To ensure that principal and teacher effectiveness remain connected; highly strategic discussions regarding the eight essential factors must occur among all partners.    </vt:lpstr>
      <vt:lpstr>What Have We Gained ?</vt:lpstr>
      <vt:lpstr>Paradigm Shifts </vt:lpstr>
      <vt:lpstr>PowerPoint Presentation</vt:lpstr>
      <vt:lpstr>PowerPoint Presentation</vt:lpstr>
      <vt:lpstr>Data Requirements for Phase III 2013-14 School Year</vt:lpstr>
      <vt:lpstr>PowerPoint Presentation</vt:lpstr>
      <vt:lpstr>Multiple Measures  Principal Effectiveness Ratings as Defined in Act 82</vt:lpstr>
      <vt:lpstr>PowerPoint Presentation</vt:lpstr>
      <vt:lpstr>Rating Tool Starting in the 2014-15 School Year</vt:lpstr>
      <vt:lpstr>PowerPoint Presentation</vt:lpstr>
      <vt:lpstr>Alignment with PIL Possible Approaches </vt:lpstr>
      <vt:lpstr>Alignment with PIL Possible Approaches </vt:lpstr>
      <vt:lpstr>Principal Effectiveness Instrument Alignment with Act 82 and PIL Program</vt:lpstr>
      <vt:lpstr>A Look Ahead… Additional Work to be Completed</vt:lpstr>
      <vt:lpstr>PDE Workgroup   Next Steps:  Timeline - update</vt:lpstr>
      <vt:lpstr>PowerPoint Presentation</vt:lpstr>
    </vt:vector>
  </TitlesOfParts>
  <Company>Commonwealth of 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jchichi</dc:creator>
  <cp:lastModifiedBy>rosanne.javorsky</cp:lastModifiedBy>
  <cp:revision>4292</cp:revision>
  <cp:lastPrinted>2013-09-23T14:39:29Z</cp:lastPrinted>
  <dcterms:created xsi:type="dcterms:W3CDTF">2005-11-10T12:55:35Z</dcterms:created>
  <dcterms:modified xsi:type="dcterms:W3CDTF">2013-10-29T20:00:52Z</dcterms:modified>
</cp:coreProperties>
</file>